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8" r:id="rId2"/>
    <p:sldMasterId id="2147483691" r:id="rId3"/>
    <p:sldMasterId id="2147483694" r:id="rId4"/>
    <p:sldMasterId id="2147483699" r:id="rId5"/>
    <p:sldMasterId id="2147483704" r:id="rId6"/>
    <p:sldMasterId id="2147483737" r:id="rId7"/>
    <p:sldMasterId id="2147483744" r:id="rId8"/>
    <p:sldMasterId id="2147483751" r:id="rId9"/>
    <p:sldMasterId id="2147483759" r:id="rId10"/>
    <p:sldMasterId id="2147483764" r:id="rId11"/>
    <p:sldMasterId id="2147483772" r:id="rId12"/>
    <p:sldMasterId id="2147483779" r:id="rId13"/>
  </p:sldMasterIdLst>
  <p:notesMasterIdLst>
    <p:notesMasterId r:id="rId77"/>
  </p:notesMasterIdLst>
  <p:sldIdLst>
    <p:sldId id="366" r:id="rId14"/>
    <p:sldId id="572" r:id="rId15"/>
    <p:sldId id="579" r:id="rId16"/>
    <p:sldId id="563" r:id="rId17"/>
    <p:sldId id="564" r:id="rId18"/>
    <p:sldId id="565" r:id="rId19"/>
    <p:sldId id="567" r:id="rId20"/>
    <p:sldId id="580" r:id="rId21"/>
    <p:sldId id="492" r:id="rId22"/>
    <p:sldId id="575" r:id="rId23"/>
    <p:sldId id="574" r:id="rId24"/>
    <p:sldId id="576" r:id="rId25"/>
    <p:sldId id="493" r:id="rId26"/>
    <p:sldId id="491" r:id="rId27"/>
    <p:sldId id="387" r:id="rId28"/>
    <p:sldId id="522" r:id="rId29"/>
    <p:sldId id="523" r:id="rId30"/>
    <p:sldId id="524" r:id="rId31"/>
    <p:sldId id="525" r:id="rId32"/>
    <p:sldId id="577" r:id="rId33"/>
    <p:sldId id="527" r:id="rId34"/>
    <p:sldId id="581" r:id="rId35"/>
    <p:sldId id="583" r:id="rId36"/>
    <p:sldId id="582" r:id="rId37"/>
    <p:sldId id="584" r:id="rId38"/>
    <p:sldId id="578" r:id="rId39"/>
    <p:sldId id="512" r:id="rId40"/>
    <p:sldId id="554" r:id="rId41"/>
    <p:sldId id="559" r:id="rId42"/>
    <p:sldId id="555" r:id="rId43"/>
    <p:sldId id="585" r:id="rId44"/>
    <p:sldId id="557" r:id="rId45"/>
    <p:sldId id="560" r:id="rId46"/>
    <p:sldId id="531" r:id="rId47"/>
    <p:sldId id="542" r:id="rId48"/>
    <p:sldId id="587" r:id="rId49"/>
    <p:sldId id="586" r:id="rId50"/>
    <p:sldId id="533" r:id="rId51"/>
    <p:sldId id="588" r:id="rId52"/>
    <p:sldId id="535" r:id="rId53"/>
    <p:sldId id="589" r:id="rId54"/>
    <p:sldId id="590" r:id="rId55"/>
    <p:sldId id="540" r:id="rId56"/>
    <p:sldId id="541" r:id="rId57"/>
    <p:sldId id="546" r:id="rId58"/>
    <p:sldId id="547" r:id="rId59"/>
    <p:sldId id="548" r:id="rId60"/>
    <p:sldId id="561" r:id="rId61"/>
    <p:sldId id="562" r:id="rId62"/>
    <p:sldId id="505" r:id="rId63"/>
    <p:sldId id="569" r:id="rId64"/>
    <p:sldId id="568" r:id="rId65"/>
    <p:sldId id="570" r:id="rId66"/>
    <p:sldId id="571" r:id="rId67"/>
    <p:sldId id="506" r:id="rId68"/>
    <p:sldId id="507" r:id="rId69"/>
    <p:sldId id="591" r:id="rId70"/>
    <p:sldId id="592" r:id="rId71"/>
    <p:sldId id="593" r:id="rId72"/>
    <p:sldId id="594" r:id="rId73"/>
    <p:sldId id="595" r:id="rId74"/>
    <p:sldId id="374" r:id="rId75"/>
    <p:sldId id="502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6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B672D-3815-490D-BF0A-4FD0B3D133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2AAF1D0-D4D6-4859-9795-0A21D73D3199}">
      <dgm:prSet phldrT="[Text]" custT="1"/>
      <dgm:spPr>
        <a:solidFill>
          <a:srgbClr val="FF6600"/>
        </a:solidFill>
      </dgm:spPr>
      <dgm:t>
        <a:bodyPr/>
        <a:lstStyle/>
        <a:p>
          <a:r>
            <a:rPr lang="en-AU" sz="2000" b="1" dirty="0" smtClean="0">
              <a:solidFill>
                <a:schemeClr val="bg1"/>
              </a:solidFill>
            </a:rPr>
            <a:t>1. Finding company and industry information.</a:t>
          </a:r>
          <a:endParaRPr lang="en-AU" sz="2400" b="1" dirty="0" smtClean="0">
            <a:solidFill>
              <a:schemeClr val="bg1"/>
            </a:solidFill>
          </a:endParaRPr>
        </a:p>
      </dgm:t>
    </dgm:pt>
    <dgm:pt modelId="{794D1B21-93C0-46D0-B561-E845A4BA45A7}" type="parTrans" cxnId="{68ECCC94-95AA-42B2-AFAD-96FC9DCCA2C3}">
      <dgm:prSet/>
      <dgm:spPr/>
      <dgm:t>
        <a:bodyPr/>
        <a:lstStyle/>
        <a:p>
          <a:endParaRPr lang="en-AU"/>
        </a:p>
      </dgm:t>
    </dgm:pt>
    <dgm:pt modelId="{4448A695-30AD-4ECC-84A2-5689DE520204}" type="sibTrans" cxnId="{68ECCC94-95AA-42B2-AFAD-96FC9DCCA2C3}">
      <dgm:prSet/>
      <dgm:spPr/>
      <dgm:t>
        <a:bodyPr/>
        <a:lstStyle/>
        <a:p>
          <a:endParaRPr lang="en-AU"/>
        </a:p>
      </dgm:t>
    </dgm:pt>
    <dgm:pt modelId="{081CED0D-58B8-4667-907E-4D5EA60541E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AU" sz="2000" b="1" dirty="0" smtClean="0">
              <a:solidFill>
                <a:schemeClr val="bg1"/>
              </a:solidFill>
            </a:rPr>
            <a:t>2. Understanding the latest industry thought leadership and news. </a:t>
          </a:r>
          <a:endParaRPr lang="en-AU" sz="2000" b="1" dirty="0">
            <a:solidFill>
              <a:schemeClr val="bg1"/>
            </a:solidFill>
          </a:endParaRPr>
        </a:p>
      </dgm:t>
    </dgm:pt>
    <dgm:pt modelId="{D5054F00-6373-49B9-825E-8A2B53AA4C99}" type="parTrans" cxnId="{7EAB627F-50C3-4A20-83BE-479EC1BFC1A9}">
      <dgm:prSet/>
      <dgm:spPr/>
      <dgm:t>
        <a:bodyPr/>
        <a:lstStyle/>
        <a:p>
          <a:endParaRPr lang="en-AU"/>
        </a:p>
      </dgm:t>
    </dgm:pt>
    <dgm:pt modelId="{01F7B1BB-32E9-421B-8825-BFEEA4D342E6}" type="sibTrans" cxnId="{7EAB627F-50C3-4A20-83BE-479EC1BFC1A9}">
      <dgm:prSet/>
      <dgm:spPr/>
      <dgm:t>
        <a:bodyPr/>
        <a:lstStyle/>
        <a:p>
          <a:endParaRPr lang="en-AU"/>
        </a:p>
      </dgm:t>
    </dgm:pt>
    <dgm:pt modelId="{3077B366-AC80-4A0D-9B49-EDFA6B7B260B}">
      <dgm:prSet phldrT="[Text]" custT="1"/>
      <dgm:spPr>
        <a:solidFill>
          <a:srgbClr val="D60093"/>
        </a:solidFill>
      </dgm:spPr>
      <dgm:t>
        <a:bodyPr/>
        <a:lstStyle/>
        <a:p>
          <a:r>
            <a:rPr lang="en-AU" sz="2000" b="1" dirty="0" smtClean="0">
              <a:solidFill>
                <a:schemeClr val="bg1"/>
              </a:solidFill>
            </a:rPr>
            <a:t>3. Navigating the academic literature.</a:t>
          </a:r>
          <a:endParaRPr lang="en-AU" sz="2000" b="1" dirty="0">
            <a:solidFill>
              <a:schemeClr val="bg1"/>
            </a:solidFill>
          </a:endParaRPr>
        </a:p>
      </dgm:t>
    </dgm:pt>
    <dgm:pt modelId="{F9437292-5AF9-431E-BCED-BEC998B64BED}" type="parTrans" cxnId="{FA2F3373-49BB-4D44-985B-27B6217D4E2E}">
      <dgm:prSet/>
      <dgm:spPr/>
      <dgm:t>
        <a:bodyPr/>
        <a:lstStyle/>
        <a:p>
          <a:endParaRPr lang="en-AU"/>
        </a:p>
      </dgm:t>
    </dgm:pt>
    <dgm:pt modelId="{02937550-2726-4B21-91AD-A885850E3779}" type="sibTrans" cxnId="{FA2F3373-49BB-4D44-985B-27B6217D4E2E}">
      <dgm:prSet/>
      <dgm:spPr/>
      <dgm:t>
        <a:bodyPr/>
        <a:lstStyle/>
        <a:p>
          <a:endParaRPr lang="en-AU"/>
        </a:p>
      </dgm:t>
    </dgm:pt>
    <dgm:pt modelId="{A0A5A2A1-21B5-49F2-AED5-D90D883E128D}">
      <dgm:prSet custT="1"/>
      <dgm:spPr>
        <a:solidFill>
          <a:srgbClr val="00B0F0"/>
        </a:solidFill>
      </dgm:spPr>
      <dgm:t>
        <a:bodyPr/>
        <a:lstStyle/>
        <a:p>
          <a:r>
            <a:rPr lang="en-AU" sz="2000" b="1" dirty="0" smtClean="0">
              <a:solidFill>
                <a:schemeClr val="bg1"/>
              </a:solidFill>
            </a:rPr>
            <a:t>4. Streamlining the referencing process.</a:t>
          </a:r>
          <a:endParaRPr lang="en-AU" sz="1800" b="1" dirty="0" smtClean="0">
            <a:solidFill>
              <a:schemeClr val="bg1"/>
            </a:solidFill>
          </a:endParaRPr>
        </a:p>
      </dgm:t>
    </dgm:pt>
    <dgm:pt modelId="{8FA83C6C-6EC7-4BC6-806F-EBEB6F6FD8E6}" type="parTrans" cxnId="{44D1E107-5606-4798-80A7-5E1D65317DD1}">
      <dgm:prSet/>
      <dgm:spPr/>
      <dgm:t>
        <a:bodyPr/>
        <a:lstStyle/>
        <a:p>
          <a:endParaRPr lang="en-AU"/>
        </a:p>
      </dgm:t>
    </dgm:pt>
    <dgm:pt modelId="{7F63DC35-A325-4AF7-8E0B-7D725DFC29BB}" type="sibTrans" cxnId="{44D1E107-5606-4798-80A7-5E1D65317DD1}">
      <dgm:prSet/>
      <dgm:spPr/>
      <dgm:t>
        <a:bodyPr/>
        <a:lstStyle/>
        <a:p>
          <a:endParaRPr lang="en-AU"/>
        </a:p>
      </dgm:t>
    </dgm:pt>
    <dgm:pt modelId="{B3762778-78DC-43F9-9C7D-656F3DFAD2AA}" type="pres">
      <dgm:prSet presAssocID="{54AB672D-3815-490D-BF0A-4FD0B3D133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075DE7CD-4F16-4A89-B8C0-F6B4D7FE41C1}" type="pres">
      <dgm:prSet presAssocID="{54AB672D-3815-490D-BF0A-4FD0B3D133C3}" presName="Name1" presStyleCnt="0"/>
      <dgm:spPr/>
    </dgm:pt>
    <dgm:pt modelId="{07D6C020-8D57-4A6F-9BAB-EA5F16A9A05A}" type="pres">
      <dgm:prSet presAssocID="{54AB672D-3815-490D-BF0A-4FD0B3D133C3}" presName="cycle" presStyleCnt="0"/>
      <dgm:spPr/>
    </dgm:pt>
    <dgm:pt modelId="{96F7CBE3-F26C-41AF-B84B-F05012C4B35E}" type="pres">
      <dgm:prSet presAssocID="{54AB672D-3815-490D-BF0A-4FD0B3D133C3}" presName="srcNode" presStyleLbl="node1" presStyleIdx="0" presStyleCnt="4"/>
      <dgm:spPr/>
    </dgm:pt>
    <dgm:pt modelId="{9D1CEBB0-C756-4B2A-B208-CC9E738769EC}" type="pres">
      <dgm:prSet presAssocID="{54AB672D-3815-490D-BF0A-4FD0B3D133C3}" presName="conn" presStyleLbl="parChTrans1D2" presStyleIdx="0" presStyleCnt="1"/>
      <dgm:spPr/>
      <dgm:t>
        <a:bodyPr/>
        <a:lstStyle/>
        <a:p>
          <a:endParaRPr lang="en-AU"/>
        </a:p>
      </dgm:t>
    </dgm:pt>
    <dgm:pt modelId="{F3EFFCE3-ED40-4D08-82D9-321051EA3C8D}" type="pres">
      <dgm:prSet presAssocID="{54AB672D-3815-490D-BF0A-4FD0B3D133C3}" presName="extraNode" presStyleLbl="node1" presStyleIdx="0" presStyleCnt="4"/>
      <dgm:spPr/>
    </dgm:pt>
    <dgm:pt modelId="{02D1A9C9-F231-46AA-8A32-D05A3F358F4B}" type="pres">
      <dgm:prSet presAssocID="{54AB672D-3815-490D-BF0A-4FD0B3D133C3}" presName="dstNode" presStyleLbl="node1" presStyleIdx="0" presStyleCnt="4"/>
      <dgm:spPr/>
    </dgm:pt>
    <dgm:pt modelId="{919592BB-D665-4493-A02C-BA70ABB4E7E8}" type="pres">
      <dgm:prSet presAssocID="{72AAF1D0-D4D6-4859-9795-0A21D73D3199}" presName="text_1" presStyleLbl="node1" presStyleIdx="0" presStyleCnt="4" custLinFactNeighborX="635" custLinFactNeighborY="-376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00C377F-9BCF-499D-82CA-54F4FA057567}" type="pres">
      <dgm:prSet presAssocID="{72AAF1D0-D4D6-4859-9795-0A21D73D3199}" presName="accent_1" presStyleCnt="0"/>
      <dgm:spPr/>
    </dgm:pt>
    <dgm:pt modelId="{399F21E3-D1C5-4144-A0B3-C2DA4FB714E9}" type="pres">
      <dgm:prSet presAssocID="{72AAF1D0-D4D6-4859-9795-0A21D73D3199}" presName="accentRepeatNode" presStyleLbl="solidFgAcc1" presStyleIdx="0" presStyleCnt="4"/>
      <dgm:spPr/>
    </dgm:pt>
    <dgm:pt modelId="{2B7AE076-CCFF-455C-B507-A829D85DD95D}" type="pres">
      <dgm:prSet presAssocID="{081CED0D-58B8-4667-907E-4D5EA60541E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C7D3AB0-B41B-4FE6-ADFB-A324B5279F13}" type="pres">
      <dgm:prSet presAssocID="{081CED0D-58B8-4667-907E-4D5EA60541E7}" presName="accent_2" presStyleCnt="0"/>
      <dgm:spPr/>
    </dgm:pt>
    <dgm:pt modelId="{FBC9264D-AA10-414F-900D-261CC2276EE9}" type="pres">
      <dgm:prSet presAssocID="{081CED0D-58B8-4667-907E-4D5EA60541E7}" presName="accentRepeatNode" presStyleLbl="solidFgAcc1" presStyleIdx="1" presStyleCnt="4"/>
      <dgm:spPr/>
    </dgm:pt>
    <dgm:pt modelId="{191179F1-4251-4CB2-AA10-F6CB9C4DF360}" type="pres">
      <dgm:prSet presAssocID="{3077B366-AC80-4A0D-9B49-EDFA6B7B260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B9189D-73EE-47AA-B8A1-4A0EE597419C}" type="pres">
      <dgm:prSet presAssocID="{3077B366-AC80-4A0D-9B49-EDFA6B7B260B}" presName="accent_3" presStyleCnt="0"/>
      <dgm:spPr/>
    </dgm:pt>
    <dgm:pt modelId="{FEB312BA-D892-43E5-8DAA-A7E700D8F6F6}" type="pres">
      <dgm:prSet presAssocID="{3077B366-AC80-4A0D-9B49-EDFA6B7B260B}" presName="accentRepeatNode" presStyleLbl="solidFgAcc1" presStyleIdx="2" presStyleCnt="4"/>
      <dgm:spPr/>
    </dgm:pt>
    <dgm:pt modelId="{666EE2A6-4F56-480A-AF9E-85996791DC07}" type="pres">
      <dgm:prSet presAssocID="{A0A5A2A1-21B5-49F2-AED5-D90D883E128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6792DA8-6793-40BF-8D7C-66E161BBEC12}" type="pres">
      <dgm:prSet presAssocID="{A0A5A2A1-21B5-49F2-AED5-D90D883E128D}" presName="accent_4" presStyleCnt="0"/>
      <dgm:spPr/>
    </dgm:pt>
    <dgm:pt modelId="{8AD3BAB5-9F48-4471-A111-86DAFC6F746B}" type="pres">
      <dgm:prSet presAssocID="{A0A5A2A1-21B5-49F2-AED5-D90D883E128D}" presName="accentRepeatNode" presStyleLbl="solidFgAcc1" presStyleIdx="3" presStyleCnt="4"/>
      <dgm:spPr/>
    </dgm:pt>
  </dgm:ptLst>
  <dgm:cxnLst>
    <dgm:cxn modelId="{ECB42428-8A9C-41EF-9BD5-135DD3B22EA5}" type="presOf" srcId="{081CED0D-58B8-4667-907E-4D5EA60541E7}" destId="{2B7AE076-CCFF-455C-B507-A829D85DD95D}" srcOrd="0" destOrd="0" presId="urn:microsoft.com/office/officeart/2008/layout/VerticalCurvedList"/>
    <dgm:cxn modelId="{0C9FD33D-52E2-43A7-A5D2-5A1DD985A413}" type="presOf" srcId="{4448A695-30AD-4ECC-84A2-5689DE520204}" destId="{9D1CEBB0-C756-4B2A-B208-CC9E738769EC}" srcOrd="0" destOrd="0" presId="urn:microsoft.com/office/officeart/2008/layout/VerticalCurvedList"/>
    <dgm:cxn modelId="{FA2F3373-49BB-4D44-985B-27B6217D4E2E}" srcId="{54AB672D-3815-490D-BF0A-4FD0B3D133C3}" destId="{3077B366-AC80-4A0D-9B49-EDFA6B7B260B}" srcOrd="2" destOrd="0" parTransId="{F9437292-5AF9-431E-BCED-BEC998B64BED}" sibTransId="{02937550-2726-4B21-91AD-A885850E3779}"/>
    <dgm:cxn modelId="{44D1E107-5606-4798-80A7-5E1D65317DD1}" srcId="{54AB672D-3815-490D-BF0A-4FD0B3D133C3}" destId="{A0A5A2A1-21B5-49F2-AED5-D90D883E128D}" srcOrd="3" destOrd="0" parTransId="{8FA83C6C-6EC7-4BC6-806F-EBEB6F6FD8E6}" sibTransId="{7F63DC35-A325-4AF7-8E0B-7D725DFC29BB}"/>
    <dgm:cxn modelId="{5D82AF25-33DC-4703-B446-1A98F001CFD2}" type="presOf" srcId="{72AAF1D0-D4D6-4859-9795-0A21D73D3199}" destId="{919592BB-D665-4493-A02C-BA70ABB4E7E8}" srcOrd="0" destOrd="0" presId="urn:microsoft.com/office/officeart/2008/layout/VerticalCurvedList"/>
    <dgm:cxn modelId="{68ECCC94-95AA-42B2-AFAD-96FC9DCCA2C3}" srcId="{54AB672D-3815-490D-BF0A-4FD0B3D133C3}" destId="{72AAF1D0-D4D6-4859-9795-0A21D73D3199}" srcOrd="0" destOrd="0" parTransId="{794D1B21-93C0-46D0-B561-E845A4BA45A7}" sibTransId="{4448A695-30AD-4ECC-84A2-5689DE520204}"/>
    <dgm:cxn modelId="{9ED1ADF5-B096-4977-BE7F-987C88449385}" type="presOf" srcId="{3077B366-AC80-4A0D-9B49-EDFA6B7B260B}" destId="{191179F1-4251-4CB2-AA10-F6CB9C4DF360}" srcOrd="0" destOrd="0" presId="urn:microsoft.com/office/officeart/2008/layout/VerticalCurvedList"/>
    <dgm:cxn modelId="{5C3A3BE0-C1F1-41F7-8AED-113EA3C559C4}" type="presOf" srcId="{A0A5A2A1-21B5-49F2-AED5-D90D883E128D}" destId="{666EE2A6-4F56-480A-AF9E-85996791DC07}" srcOrd="0" destOrd="0" presId="urn:microsoft.com/office/officeart/2008/layout/VerticalCurvedList"/>
    <dgm:cxn modelId="{7EAB627F-50C3-4A20-83BE-479EC1BFC1A9}" srcId="{54AB672D-3815-490D-BF0A-4FD0B3D133C3}" destId="{081CED0D-58B8-4667-907E-4D5EA60541E7}" srcOrd="1" destOrd="0" parTransId="{D5054F00-6373-49B9-825E-8A2B53AA4C99}" sibTransId="{01F7B1BB-32E9-421B-8825-BFEEA4D342E6}"/>
    <dgm:cxn modelId="{5DEA3CB7-C7D0-45FA-B30C-E8E82E6D4A30}" type="presOf" srcId="{54AB672D-3815-490D-BF0A-4FD0B3D133C3}" destId="{B3762778-78DC-43F9-9C7D-656F3DFAD2AA}" srcOrd="0" destOrd="0" presId="urn:microsoft.com/office/officeart/2008/layout/VerticalCurvedList"/>
    <dgm:cxn modelId="{00D5E1E9-3C32-4BB2-9322-F52A2359F597}" type="presParOf" srcId="{B3762778-78DC-43F9-9C7D-656F3DFAD2AA}" destId="{075DE7CD-4F16-4A89-B8C0-F6B4D7FE41C1}" srcOrd="0" destOrd="0" presId="urn:microsoft.com/office/officeart/2008/layout/VerticalCurvedList"/>
    <dgm:cxn modelId="{43D03CD0-2250-4645-8406-898BC06FDE29}" type="presParOf" srcId="{075DE7CD-4F16-4A89-B8C0-F6B4D7FE41C1}" destId="{07D6C020-8D57-4A6F-9BAB-EA5F16A9A05A}" srcOrd="0" destOrd="0" presId="urn:microsoft.com/office/officeart/2008/layout/VerticalCurvedList"/>
    <dgm:cxn modelId="{1778E238-D044-43E8-BC16-8E2BB903761A}" type="presParOf" srcId="{07D6C020-8D57-4A6F-9BAB-EA5F16A9A05A}" destId="{96F7CBE3-F26C-41AF-B84B-F05012C4B35E}" srcOrd="0" destOrd="0" presId="urn:microsoft.com/office/officeart/2008/layout/VerticalCurvedList"/>
    <dgm:cxn modelId="{EFBA21F4-F55A-4FB9-B96C-17B7710E63E3}" type="presParOf" srcId="{07D6C020-8D57-4A6F-9BAB-EA5F16A9A05A}" destId="{9D1CEBB0-C756-4B2A-B208-CC9E738769EC}" srcOrd="1" destOrd="0" presId="urn:microsoft.com/office/officeart/2008/layout/VerticalCurvedList"/>
    <dgm:cxn modelId="{4E44A7E6-F439-4F90-A47E-5E3C318388CC}" type="presParOf" srcId="{07D6C020-8D57-4A6F-9BAB-EA5F16A9A05A}" destId="{F3EFFCE3-ED40-4D08-82D9-321051EA3C8D}" srcOrd="2" destOrd="0" presId="urn:microsoft.com/office/officeart/2008/layout/VerticalCurvedList"/>
    <dgm:cxn modelId="{30ECA6E5-D906-410E-A7D0-80D4CB311246}" type="presParOf" srcId="{07D6C020-8D57-4A6F-9BAB-EA5F16A9A05A}" destId="{02D1A9C9-F231-46AA-8A32-D05A3F358F4B}" srcOrd="3" destOrd="0" presId="urn:microsoft.com/office/officeart/2008/layout/VerticalCurvedList"/>
    <dgm:cxn modelId="{9621608A-B938-49E4-8FD0-DF9310C89FEA}" type="presParOf" srcId="{075DE7CD-4F16-4A89-B8C0-F6B4D7FE41C1}" destId="{919592BB-D665-4493-A02C-BA70ABB4E7E8}" srcOrd="1" destOrd="0" presId="urn:microsoft.com/office/officeart/2008/layout/VerticalCurvedList"/>
    <dgm:cxn modelId="{75B38F41-4EB8-4B48-B4C5-A1797791D443}" type="presParOf" srcId="{075DE7CD-4F16-4A89-B8C0-F6B4D7FE41C1}" destId="{F00C377F-9BCF-499D-82CA-54F4FA057567}" srcOrd="2" destOrd="0" presId="urn:microsoft.com/office/officeart/2008/layout/VerticalCurvedList"/>
    <dgm:cxn modelId="{E0A2CD0A-DF89-465C-BA67-A7FE0DEA7983}" type="presParOf" srcId="{F00C377F-9BCF-499D-82CA-54F4FA057567}" destId="{399F21E3-D1C5-4144-A0B3-C2DA4FB714E9}" srcOrd="0" destOrd="0" presId="urn:microsoft.com/office/officeart/2008/layout/VerticalCurvedList"/>
    <dgm:cxn modelId="{2F00C512-114E-4BB6-AB97-447E659975BA}" type="presParOf" srcId="{075DE7CD-4F16-4A89-B8C0-F6B4D7FE41C1}" destId="{2B7AE076-CCFF-455C-B507-A829D85DD95D}" srcOrd="3" destOrd="0" presId="urn:microsoft.com/office/officeart/2008/layout/VerticalCurvedList"/>
    <dgm:cxn modelId="{DCB82679-18D7-44AC-A014-13DCAA2979C0}" type="presParOf" srcId="{075DE7CD-4F16-4A89-B8C0-F6B4D7FE41C1}" destId="{6C7D3AB0-B41B-4FE6-ADFB-A324B5279F13}" srcOrd="4" destOrd="0" presId="urn:microsoft.com/office/officeart/2008/layout/VerticalCurvedList"/>
    <dgm:cxn modelId="{C6475D79-BE3F-477A-BDC6-C6FF3B02BF9B}" type="presParOf" srcId="{6C7D3AB0-B41B-4FE6-ADFB-A324B5279F13}" destId="{FBC9264D-AA10-414F-900D-261CC2276EE9}" srcOrd="0" destOrd="0" presId="urn:microsoft.com/office/officeart/2008/layout/VerticalCurvedList"/>
    <dgm:cxn modelId="{A42D6C34-8078-4D2A-96CA-0AF878DE50AB}" type="presParOf" srcId="{075DE7CD-4F16-4A89-B8C0-F6B4D7FE41C1}" destId="{191179F1-4251-4CB2-AA10-F6CB9C4DF360}" srcOrd="5" destOrd="0" presId="urn:microsoft.com/office/officeart/2008/layout/VerticalCurvedList"/>
    <dgm:cxn modelId="{AA7A7215-15DD-45D9-AC2F-B4FE9ED7AC7F}" type="presParOf" srcId="{075DE7CD-4F16-4A89-B8C0-F6B4D7FE41C1}" destId="{8FB9189D-73EE-47AA-B8A1-4A0EE597419C}" srcOrd="6" destOrd="0" presId="urn:microsoft.com/office/officeart/2008/layout/VerticalCurvedList"/>
    <dgm:cxn modelId="{FC79D077-A949-4838-BC0A-116D6F61B9DB}" type="presParOf" srcId="{8FB9189D-73EE-47AA-B8A1-4A0EE597419C}" destId="{FEB312BA-D892-43E5-8DAA-A7E700D8F6F6}" srcOrd="0" destOrd="0" presId="urn:microsoft.com/office/officeart/2008/layout/VerticalCurvedList"/>
    <dgm:cxn modelId="{6762EA06-EF9F-48EF-8EFA-564C55554755}" type="presParOf" srcId="{075DE7CD-4F16-4A89-B8C0-F6B4D7FE41C1}" destId="{666EE2A6-4F56-480A-AF9E-85996791DC07}" srcOrd="7" destOrd="0" presId="urn:microsoft.com/office/officeart/2008/layout/VerticalCurvedList"/>
    <dgm:cxn modelId="{BC186DB5-DB22-4335-BAB4-93B8C281AB1A}" type="presParOf" srcId="{075DE7CD-4F16-4A89-B8C0-F6B4D7FE41C1}" destId="{F6792DA8-6793-40BF-8D7C-66E161BBEC12}" srcOrd="8" destOrd="0" presId="urn:microsoft.com/office/officeart/2008/layout/VerticalCurvedList"/>
    <dgm:cxn modelId="{E5A168A2-60BE-4A08-BAE7-BCDC1D804605}" type="presParOf" srcId="{F6792DA8-6793-40BF-8D7C-66E161BBEC12}" destId="{8AD3BAB5-9F48-4471-A111-86DAFC6F74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387AF-2453-4F47-A7C7-EEED5D7E4422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C00C7974-444B-4D66-AD88-0E272548ED8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1. Plan</a:t>
          </a:r>
          <a:endParaRPr lang="en-AU" dirty="0"/>
        </a:p>
      </dgm:t>
    </dgm:pt>
    <dgm:pt modelId="{7AF0A94B-91A7-40A1-A34E-45CB6C70386A}" type="parTrans" cxnId="{9CD529F3-6707-411B-9421-D36D490E9586}">
      <dgm:prSet/>
      <dgm:spPr/>
      <dgm:t>
        <a:bodyPr/>
        <a:lstStyle/>
        <a:p>
          <a:endParaRPr lang="en-AU"/>
        </a:p>
      </dgm:t>
    </dgm:pt>
    <dgm:pt modelId="{090C2E40-E4D9-4078-A363-36E8B9997865}" type="sibTrans" cxnId="{9CD529F3-6707-411B-9421-D36D490E9586}">
      <dgm:prSet/>
      <dgm:spPr>
        <a:solidFill>
          <a:schemeClr val="tx1"/>
        </a:solidFill>
      </dgm:spPr>
      <dgm:t>
        <a:bodyPr/>
        <a:lstStyle/>
        <a:p>
          <a:endParaRPr lang="en-AU" dirty="0"/>
        </a:p>
      </dgm:t>
    </dgm:pt>
    <dgm:pt modelId="{EE390318-A41D-49D1-90B4-26B441F15A6E}">
      <dgm:prSet/>
      <dgm:spPr>
        <a:solidFill>
          <a:srgbClr val="FF33CC"/>
        </a:solidFill>
      </dgm:spPr>
      <dgm:t>
        <a:bodyPr/>
        <a:lstStyle/>
        <a:p>
          <a:pPr rtl="0"/>
          <a:r>
            <a:rPr lang="en-US" dirty="0" smtClean="0"/>
            <a:t>3. Search</a:t>
          </a:r>
          <a:endParaRPr lang="en-AU" dirty="0"/>
        </a:p>
      </dgm:t>
    </dgm:pt>
    <dgm:pt modelId="{9C3CA7C2-1A84-4410-8D6D-8D0FD7B1F694}" type="parTrans" cxnId="{20DD92B3-827F-4539-9E0A-41D808292291}">
      <dgm:prSet/>
      <dgm:spPr/>
      <dgm:t>
        <a:bodyPr/>
        <a:lstStyle/>
        <a:p>
          <a:endParaRPr lang="en-AU"/>
        </a:p>
      </dgm:t>
    </dgm:pt>
    <dgm:pt modelId="{7BDE825F-CC0A-4CC9-852A-E9B80FE8C0A7}" type="sibTrans" cxnId="{20DD92B3-827F-4539-9E0A-41D808292291}">
      <dgm:prSet/>
      <dgm:spPr>
        <a:solidFill>
          <a:schemeClr val="tx1"/>
        </a:solidFill>
      </dgm:spPr>
      <dgm:t>
        <a:bodyPr/>
        <a:lstStyle/>
        <a:p>
          <a:endParaRPr lang="en-AU" dirty="0">
            <a:solidFill>
              <a:schemeClr val="bg1"/>
            </a:solidFill>
          </a:endParaRPr>
        </a:p>
      </dgm:t>
    </dgm:pt>
    <dgm:pt modelId="{CC367225-38AC-4735-9A54-EE19561FA2DC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dirty="0" smtClean="0"/>
            <a:t>4. Evaluate results</a:t>
          </a:r>
          <a:endParaRPr lang="en-AU" dirty="0"/>
        </a:p>
      </dgm:t>
    </dgm:pt>
    <dgm:pt modelId="{26F38B19-0FCD-4DF4-84C1-1DA844A251C0}" type="parTrans" cxnId="{6AD90020-BBA2-48DE-8ED7-269405E8A2F0}">
      <dgm:prSet/>
      <dgm:spPr/>
      <dgm:t>
        <a:bodyPr/>
        <a:lstStyle/>
        <a:p>
          <a:endParaRPr lang="en-AU"/>
        </a:p>
      </dgm:t>
    </dgm:pt>
    <dgm:pt modelId="{DCDFA792-0965-40BB-AC03-466FDD35E7C1}" type="sibTrans" cxnId="{6AD90020-BBA2-48DE-8ED7-269405E8A2F0}">
      <dgm:prSet/>
      <dgm:spPr>
        <a:solidFill>
          <a:schemeClr val="tx1"/>
        </a:solidFill>
      </dgm:spPr>
      <dgm:t>
        <a:bodyPr/>
        <a:lstStyle/>
        <a:p>
          <a:endParaRPr lang="en-AU" dirty="0"/>
        </a:p>
      </dgm:t>
    </dgm:pt>
    <dgm:pt modelId="{4D08C404-A2CA-498C-A768-18E735225298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 smtClean="0"/>
            <a:t>5. Document</a:t>
          </a:r>
          <a:endParaRPr lang="en-AU" dirty="0"/>
        </a:p>
      </dgm:t>
    </dgm:pt>
    <dgm:pt modelId="{98A2650D-621E-4A45-819D-DD31F34512D0}" type="parTrans" cxnId="{DBC9E266-AF40-409B-8C36-C13BF2E598CD}">
      <dgm:prSet/>
      <dgm:spPr/>
      <dgm:t>
        <a:bodyPr/>
        <a:lstStyle/>
        <a:p>
          <a:endParaRPr lang="en-AU"/>
        </a:p>
      </dgm:t>
    </dgm:pt>
    <dgm:pt modelId="{DAEC31F8-3151-4FFB-BC72-085B373EE490}" type="sibTrans" cxnId="{DBC9E266-AF40-409B-8C36-C13BF2E598CD}">
      <dgm:prSet/>
      <dgm:spPr>
        <a:solidFill>
          <a:schemeClr val="tx1"/>
        </a:solidFill>
      </dgm:spPr>
      <dgm:t>
        <a:bodyPr/>
        <a:lstStyle/>
        <a:p>
          <a:endParaRPr lang="en-AU" dirty="0"/>
        </a:p>
      </dgm:t>
    </dgm:pt>
    <dgm:pt modelId="{E49CF98B-420E-47E1-9C57-0C17C33FD54F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dirty="0" smtClean="0"/>
            <a:t>2. Identify sources</a:t>
          </a:r>
          <a:endParaRPr lang="en-AU" dirty="0"/>
        </a:p>
      </dgm:t>
    </dgm:pt>
    <dgm:pt modelId="{E38E0D01-B132-463B-9624-2A3D68129FBD}" type="parTrans" cxnId="{EB3CEAF3-D0BD-4744-8B36-FAD4E97DE564}">
      <dgm:prSet/>
      <dgm:spPr/>
      <dgm:t>
        <a:bodyPr/>
        <a:lstStyle/>
        <a:p>
          <a:endParaRPr lang="en-AU"/>
        </a:p>
      </dgm:t>
    </dgm:pt>
    <dgm:pt modelId="{1AE619DE-55F3-44EA-A2F6-359F27B9D51E}" type="sibTrans" cxnId="{EB3CEAF3-D0BD-4744-8B36-FAD4E97DE564}">
      <dgm:prSet/>
      <dgm:spPr>
        <a:solidFill>
          <a:schemeClr val="tx1"/>
        </a:solidFill>
      </dgm:spPr>
      <dgm:t>
        <a:bodyPr/>
        <a:lstStyle/>
        <a:p>
          <a:endParaRPr lang="en-AU" dirty="0"/>
        </a:p>
      </dgm:t>
    </dgm:pt>
    <dgm:pt modelId="{D0386B47-E2B1-47BA-B6D4-6EB70EAD928B}" type="pres">
      <dgm:prSet presAssocID="{149387AF-2453-4F47-A7C7-EEED5D7E44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A1DEC34-F07A-462D-95C5-EF9CDC73A417}" type="pres">
      <dgm:prSet presAssocID="{C00C7974-444B-4D66-AD88-0E272548ED8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596CAD-8F1B-4AA3-A3A5-AB8B6E4A8AB5}" type="pres">
      <dgm:prSet presAssocID="{090C2E40-E4D9-4078-A363-36E8B9997865}" presName="sibTrans" presStyleLbl="sibTrans2D1" presStyleIdx="0" presStyleCnt="5"/>
      <dgm:spPr/>
      <dgm:t>
        <a:bodyPr/>
        <a:lstStyle/>
        <a:p>
          <a:endParaRPr lang="en-AU"/>
        </a:p>
      </dgm:t>
    </dgm:pt>
    <dgm:pt modelId="{E51789D9-FB94-4E44-8D49-2E051EB15484}" type="pres">
      <dgm:prSet presAssocID="{090C2E40-E4D9-4078-A363-36E8B9997865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079AEB1E-9F97-4ECE-BC4D-88EA4102B6E8}" type="pres">
      <dgm:prSet presAssocID="{E49CF98B-420E-47E1-9C57-0C17C33FD5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247F17-712C-4402-B516-89345CF11743}" type="pres">
      <dgm:prSet presAssocID="{1AE619DE-55F3-44EA-A2F6-359F27B9D51E}" presName="sibTrans" presStyleLbl="sibTrans2D1" presStyleIdx="1" presStyleCnt="5"/>
      <dgm:spPr/>
      <dgm:t>
        <a:bodyPr/>
        <a:lstStyle/>
        <a:p>
          <a:endParaRPr lang="en-AU"/>
        </a:p>
      </dgm:t>
    </dgm:pt>
    <dgm:pt modelId="{465E7485-F9CD-4E55-BAC0-CA69C251C7F6}" type="pres">
      <dgm:prSet presAssocID="{1AE619DE-55F3-44EA-A2F6-359F27B9D51E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640C1AC9-EA2E-47BE-B85C-6E82132AE5F5}" type="pres">
      <dgm:prSet presAssocID="{EE390318-A41D-49D1-90B4-26B441F15A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A95C0A-798B-45C1-B50B-50F048F3AEC6}" type="pres">
      <dgm:prSet presAssocID="{7BDE825F-CC0A-4CC9-852A-E9B80FE8C0A7}" presName="sibTrans" presStyleLbl="sibTrans2D1" presStyleIdx="2" presStyleCnt="5"/>
      <dgm:spPr/>
      <dgm:t>
        <a:bodyPr/>
        <a:lstStyle/>
        <a:p>
          <a:endParaRPr lang="en-AU"/>
        </a:p>
      </dgm:t>
    </dgm:pt>
    <dgm:pt modelId="{6A6683F8-D24A-445B-A4F2-F6DFB2BE1AB1}" type="pres">
      <dgm:prSet presAssocID="{7BDE825F-CC0A-4CC9-852A-E9B80FE8C0A7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B28599BA-014C-4F05-8932-2D7AAC19F86D}" type="pres">
      <dgm:prSet presAssocID="{CC367225-38AC-4735-9A54-EE19561FA2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7416BCB-35B7-484D-A6DF-A5B288148C21}" type="pres">
      <dgm:prSet presAssocID="{DCDFA792-0965-40BB-AC03-466FDD35E7C1}" presName="sibTrans" presStyleLbl="sibTrans2D1" presStyleIdx="3" presStyleCnt="5"/>
      <dgm:spPr/>
      <dgm:t>
        <a:bodyPr/>
        <a:lstStyle/>
        <a:p>
          <a:endParaRPr lang="en-AU"/>
        </a:p>
      </dgm:t>
    </dgm:pt>
    <dgm:pt modelId="{D46B3444-0165-43A5-ADC4-B7C2E69F7A37}" type="pres">
      <dgm:prSet presAssocID="{DCDFA792-0965-40BB-AC03-466FDD35E7C1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C2CF1590-5857-4AAA-AD4D-4E0C5A98095D}" type="pres">
      <dgm:prSet presAssocID="{4D08C404-A2CA-498C-A768-18E7352252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7D6590-238B-417E-A280-44E076F3509B}" type="pres">
      <dgm:prSet presAssocID="{DAEC31F8-3151-4FFB-BC72-085B373EE490}" presName="sibTrans" presStyleLbl="sibTrans2D1" presStyleIdx="4" presStyleCnt="5"/>
      <dgm:spPr/>
      <dgm:t>
        <a:bodyPr/>
        <a:lstStyle/>
        <a:p>
          <a:endParaRPr lang="en-AU"/>
        </a:p>
      </dgm:t>
    </dgm:pt>
    <dgm:pt modelId="{A6135BE3-7800-40A6-9182-73D4E7B2D183}" type="pres">
      <dgm:prSet presAssocID="{DAEC31F8-3151-4FFB-BC72-085B373EE490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F25907DA-B6C7-4109-9750-3A1AA5483569}" type="presOf" srcId="{4D08C404-A2CA-498C-A768-18E735225298}" destId="{C2CF1590-5857-4AAA-AD4D-4E0C5A98095D}" srcOrd="0" destOrd="0" presId="urn:microsoft.com/office/officeart/2005/8/layout/cycle2"/>
    <dgm:cxn modelId="{34666908-A9BE-4B30-8D9F-F3B0FD70570F}" type="presOf" srcId="{DAEC31F8-3151-4FFB-BC72-085B373EE490}" destId="{A6135BE3-7800-40A6-9182-73D4E7B2D183}" srcOrd="1" destOrd="0" presId="urn:microsoft.com/office/officeart/2005/8/layout/cycle2"/>
    <dgm:cxn modelId="{2A00C9E4-6710-45AF-B7AC-364C7903F4EE}" type="presOf" srcId="{DAEC31F8-3151-4FFB-BC72-085B373EE490}" destId="{677D6590-238B-417E-A280-44E076F3509B}" srcOrd="0" destOrd="0" presId="urn:microsoft.com/office/officeart/2005/8/layout/cycle2"/>
    <dgm:cxn modelId="{7801836B-5EEA-4CE5-85CB-986A97E5A712}" type="presOf" srcId="{7BDE825F-CC0A-4CC9-852A-E9B80FE8C0A7}" destId="{FBA95C0A-798B-45C1-B50B-50F048F3AEC6}" srcOrd="0" destOrd="0" presId="urn:microsoft.com/office/officeart/2005/8/layout/cycle2"/>
    <dgm:cxn modelId="{6AD90020-BBA2-48DE-8ED7-269405E8A2F0}" srcId="{149387AF-2453-4F47-A7C7-EEED5D7E4422}" destId="{CC367225-38AC-4735-9A54-EE19561FA2DC}" srcOrd="3" destOrd="0" parTransId="{26F38B19-0FCD-4DF4-84C1-1DA844A251C0}" sibTransId="{DCDFA792-0965-40BB-AC03-466FDD35E7C1}"/>
    <dgm:cxn modelId="{6BA34966-DACE-4CF6-86EF-823BE481050B}" type="presOf" srcId="{C00C7974-444B-4D66-AD88-0E272548ED8E}" destId="{CA1DEC34-F07A-462D-95C5-EF9CDC73A417}" srcOrd="0" destOrd="0" presId="urn:microsoft.com/office/officeart/2005/8/layout/cycle2"/>
    <dgm:cxn modelId="{BDC8E1B7-34CA-407B-8D62-7FC25B51A2E7}" type="presOf" srcId="{1AE619DE-55F3-44EA-A2F6-359F27B9D51E}" destId="{465E7485-F9CD-4E55-BAC0-CA69C251C7F6}" srcOrd="1" destOrd="0" presId="urn:microsoft.com/office/officeart/2005/8/layout/cycle2"/>
    <dgm:cxn modelId="{C9230D85-6963-4CE6-8305-E4934108E3F7}" type="presOf" srcId="{EE390318-A41D-49D1-90B4-26B441F15A6E}" destId="{640C1AC9-EA2E-47BE-B85C-6E82132AE5F5}" srcOrd="0" destOrd="0" presId="urn:microsoft.com/office/officeart/2005/8/layout/cycle2"/>
    <dgm:cxn modelId="{9CD529F3-6707-411B-9421-D36D490E9586}" srcId="{149387AF-2453-4F47-A7C7-EEED5D7E4422}" destId="{C00C7974-444B-4D66-AD88-0E272548ED8E}" srcOrd="0" destOrd="0" parTransId="{7AF0A94B-91A7-40A1-A34E-45CB6C70386A}" sibTransId="{090C2E40-E4D9-4078-A363-36E8B9997865}"/>
    <dgm:cxn modelId="{47EE8C31-AA2D-45DB-A9E6-5FD8FC8F87C2}" type="presOf" srcId="{090C2E40-E4D9-4078-A363-36E8B9997865}" destId="{76596CAD-8F1B-4AA3-A3A5-AB8B6E4A8AB5}" srcOrd="0" destOrd="0" presId="urn:microsoft.com/office/officeart/2005/8/layout/cycle2"/>
    <dgm:cxn modelId="{17F64F46-27DA-40CC-AC57-DF77E0A3F767}" type="presOf" srcId="{1AE619DE-55F3-44EA-A2F6-359F27B9D51E}" destId="{BC247F17-712C-4402-B516-89345CF11743}" srcOrd="0" destOrd="0" presId="urn:microsoft.com/office/officeart/2005/8/layout/cycle2"/>
    <dgm:cxn modelId="{EB3CEAF3-D0BD-4744-8B36-FAD4E97DE564}" srcId="{149387AF-2453-4F47-A7C7-EEED5D7E4422}" destId="{E49CF98B-420E-47E1-9C57-0C17C33FD54F}" srcOrd="1" destOrd="0" parTransId="{E38E0D01-B132-463B-9624-2A3D68129FBD}" sibTransId="{1AE619DE-55F3-44EA-A2F6-359F27B9D51E}"/>
    <dgm:cxn modelId="{7C93B871-2F55-4E00-B43A-D46695369A38}" type="presOf" srcId="{7BDE825F-CC0A-4CC9-852A-E9B80FE8C0A7}" destId="{6A6683F8-D24A-445B-A4F2-F6DFB2BE1AB1}" srcOrd="1" destOrd="0" presId="urn:microsoft.com/office/officeart/2005/8/layout/cycle2"/>
    <dgm:cxn modelId="{5142E86A-9273-4D87-B89D-82202BA01157}" type="presOf" srcId="{E49CF98B-420E-47E1-9C57-0C17C33FD54F}" destId="{079AEB1E-9F97-4ECE-BC4D-88EA4102B6E8}" srcOrd="0" destOrd="0" presId="urn:microsoft.com/office/officeart/2005/8/layout/cycle2"/>
    <dgm:cxn modelId="{219E5258-0BEF-4B95-A911-DB5CEE5CBD99}" type="presOf" srcId="{DCDFA792-0965-40BB-AC03-466FDD35E7C1}" destId="{07416BCB-35B7-484D-A6DF-A5B288148C21}" srcOrd="0" destOrd="0" presId="urn:microsoft.com/office/officeart/2005/8/layout/cycle2"/>
    <dgm:cxn modelId="{DBC9E266-AF40-409B-8C36-C13BF2E598CD}" srcId="{149387AF-2453-4F47-A7C7-EEED5D7E4422}" destId="{4D08C404-A2CA-498C-A768-18E735225298}" srcOrd="4" destOrd="0" parTransId="{98A2650D-621E-4A45-819D-DD31F34512D0}" sibTransId="{DAEC31F8-3151-4FFB-BC72-085B373EE490}"/>
    <dgm:cxn modelId="{F2F3B197-7EF5-40C8-B649-B24D6958EFC4}" type="presOf" srcId="{CC367225-38AC-4735-9A54-EE19561FA2DC}" destId="{B28599BA-014C-4F05-8932-2D7AAC19F86D}" srcOrd="0" destOrd="0" presId="urn:microsoft.com/office/officeart/2005/8/layout/cycle2"/>
    <dgm:cxn modelId="{060F92E7-DFE3-4E5E-973F-31B9BAB144E0}" type="presOf" srcId="{DCDFA792-0965-40BB-AC03-466FDD35E7C1}" destId="{D46B3444-0165-43A5-ADC4-B7C2E69F7A37}" srcOrd="1" destOrd="0" presId="urn:microsoft.com/office/officeart/2005/8/layout/cycle2"/>
    <dgm:cxn modelId="{0181FF53-AAF6-4DCB-8AB3-5CF16A102CDE}" type="presOf" srcId="{149387AF-2453-4F47-A7C7-EEED5D7E4422}" destId="{D0386B47-E2B1-47BA-B6D4-6EB70EAD928B}" srcOrd="0" destOrd="0" presId="urn:microsoft.com/office/officeart/2005/8/layout/cycle2"/>
    <dgm:cxn modelId="{02D37FF1-8C56-4330-B4D4-3798F2958CBE}" type="presOf" srcId="{090C2E40-E4D9-4078-A363-36E8B9997865}" destId="{E51789D9-FB94-4E44-8D49-2E051EB15484}" srcOrd="1" destOrd="0" presId="urn:microsoft.com/office/officeart/2005/8/layout/cycle2"/>
    <dgm:cxn modelId="{20DD92B3-827F-4539-9E0A-41D808292291}" srcId="{149387AF-2453-4F47-A7C7-EEED5D7E4422}" destId="{EE390318-A41D-49D1-90B4-26B441F15A6E}" srcOrd="2" destOrd="0" parTransId="{9C3CA7C2-1A84-4410-8D6D-8D0FD7B1F694}" sibTransId="{7BDE825F-CC0A-4CC9-852A-E9B80FE8C0A7}"/>
    <dgm:cxn modelId="{0622CAEA-930E-4865-93CF-89C91D63B55A}" type="presParOf" srcId="{D0386B47-E2B1-47BA-B6D4-6EB70EAD928B}" destId="{CA1DEC34-F07A-462D-95C5-EF9CDC73A417}" srcOrd="0" destOrd="0" presId="urn:microsoft.com/office/officeart/2005/8/layout/cycle2"/>
    <dgm:cxn modelId="{EC91C633-BAC6-4C58-8892-364A40FC9D31}" type="presParOf" srcId="{D0386B47-E2B1-47BA-B6D4-6EB70EAD928B}" destId="{76596CAD-8F1B-4AA3-A3A5-AB8B6E4A8AB5}" srcOrd="1" destOrd="0" presId="urn:microsoft.com/office/officeart/2005/8/layout/cycle2"/>
    <dgm:cxn modelId="{CBB920CD-7942-4F5D-B174-C51278C00E33}" type="presParOf" srcId="{76596CAD-8F1B-4AA3-A3A5-AB8B6E4A8AB5}" destId="{E51789D9-FB94-4E44-8D49-2E051EB15484}" srcOrd="0" destOrd="0" presId="urn:microsoft.com/office/officeart/2005/8/layout/cycle2"/>
    <dgm:cxn modelId="{D1009229-DEAC-4318-A81E-6F04B6EF44DB}" type="presParOf" srcId="{D0386B47-E2B1-47BA-B6D4-6EB70EAD928B}" destId="{079AEB1E-9F97-4ECE-BC4D-88EA4102B6E8}" srcOrd="2" destOrd="0" presId="urn:microsoft.com/office/officeart/2005/8/layout/cycle2"/>
    <dgm:cxn modelId="{1A62B183-3605-4925-8CB0-8A816A49C210}" type="presParOf" srcId="{D0386B47-E2B1-47BA-B6D4-6EB70EAD928B}" destId="{BC247F17-712C-4402-B516-89345CF11743}" srcOrd="3" destOrd="0" presId="urn:microsoft.com/office/officeart/2005/8/layout/cycle2"/>
    <dgm:cxn modelId="{CE4DDABD-9206-4295-A3B6-A6F6AD6D3FAD}" type="presParOf" srcId="{BC247F17-712C-4402-B516-89345CF11743}" destId="{465E7485-F9CD-4E55-BAC0-CA69C251C7F6}" srcOrd="0" destOrd="0" presId="urn:microsoft.com/office/officeart/2005/8/layout/cycle2"/>
    <dgm:cxn modelId="{33B70965-E639-4292-A7FD-20E88DE56E53}" type="presParOf" srcId="{D0386B47-E2B1-47BA-B6D4-6EB70EAD928B}" destId="{640C1AC9-EA2E-47BE-B85C-6E82132AE5F5}" srcOrd="4" destOrd="0" presId="urn:microsoft.com/office/officeart/2005/8/layout/cycle2"/>
    <dgm:cxn modelId="{BDB058C8-175A-47BD-9017-AED77630C9C0}" type="presParOf" srcId="{D0386B47-E2B1-47BA-B6D4-6EB70EAD928B}" destId="{FBA95C0A-798B-45C1-B50B-50F048F3AEC6}" srcOrd="5" destOrd="0" presId="urn:microsoft.com/office/officeart/2005/8/layout/cycle2"/>
    <dgm:cxn modelId="{A12D9CC7-0475-405B-9EDB-0C8AB21E7695}" type="presParOf" srcId="{FBA95C0A-798B-45C1-B50B-50F048F3AEC6}" destId="{6A6683F8-D24A-445B-A4F2-F6DFB2BE1AB1}" srcOrd="0" destOrd="0" presId="urn:microsoft.com/office/officeart/2005/8/layout/cycle2"/>
    <dgm:cxn modelId="{BCA17B1A-5252-4DBB-AB35-AA9661ABFAD3}" type="presParOf" srcId="{D0386B47-E2B1-47BA-B6D4-6EB70EAD928B}" destId="{B28599BA-014C-4F05-8932-2D7AAC19F86D}" srcOrd="6" destOrd="0" presId="urn:microsoft.com/office/officeart/2005/8/layout/cycle2"/>
    <dgm:cxn modelId="{0DD9D7D0-59E3-4B16-8FC9-13254B03E77F}" type="presParOf" srcId="{D0386B47-E2B1-47BA-B6D4-6EB70EAD928B}" destId="{07416BCB-35B7-484D-A6DF-A5B288148C21}" srcOrd="7" destOrd="0" presId="urn:microsoft.com/office/officeart/2005/8/layout/cycle2"/>
    <dgm:cxn modelId="{7C999C6E-810E-4593-9B3E-04ADBCD1B615}" type="presParOf" srcId="{07416BCB-35B7-484D-A6DF-A5B288148C21}" destId="{D46B3444-0165-43A5-ADC4-B7C2E69F7A37}" srcOrd="0" destOrd="0" presId="urn:microsoft.com/office/officeart/2005/8/layout/cycle2"/>
    <dgm:cxn modelId="{4A432534-5BFD-4702-A542-101491B08FC8}" type="presParOf" srcId="{D0386B47-E2B1-47BA-B6D4-6EB70EAD928B}" destId="{C2CF1590-5857-4AAA-AD4D-4E0C5A98095D}" srcOrd="8" destOrd="0" presId="urn:microsoft.com/office/officeart/2005/8/layout/cycle2"/>
    <dgm:cxn modelId="{82AD2206-E9FA-4DC3-8BAD-7013C5E4B74F}" type="presParOf" srcId="{D0386B47-E2B1-47BA-B6D4-6EB70EAD928B}" destId="{677D6590-238B-417E-A280-44E076F3509B}" srcOrd="9" destOrd="0" presId="urn:microsoft.com/office/officeart/2005/8/layout/cycle2"/>
    <dgm:cxn modelId="{4B2F206E-169B-4BA4-AA87-137CF0B4C13A}" type="presParOf" srcId="{677D6590-238B-417E-A280-44E076F3509B}" destId="{A6135BE3-7800-40A6-9182-73D4E7B2D183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764E6F-ED9A-4466-8031-3551EE4D9C0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4937931-7A7F-4E03-8B80-6E1F14F766B0}">
      <dgm:prSet phldrT="[Text]" custT="1"/>
      <dgm:spPr/>
      <dgm:t>
        <a:bodyPr/>
        <a:lstStyle/>
        <a:p>
          <a:r>
            <a:rPr lang="en-AU" sz="1600" b="1" dirty="0" smtClean="0"/>
            <a:t>Macro-environment</a:t>
          </a:r>
          <a:endParaRPr lang="en-AU" sz="1600" b="1" dirty="0"/>
        </a:p>
      </dgm:t>
    </dgm:pt>
    <dgm:pt modelId="{0FB37DD3-B2F6-486F-9A82-E2D3866846B6}" type="parTrans" cxnId="{0FDF96D5-B118-4A21-A6BB-94B769365699}">
      <dgm:prSet/>
      <dgm:spPr/>
      <dgm:t>
        <a:bodyPr/>
        <a:lstStyle/>
        <a:p>
          <a:endParaRPr lang="en-AU"/>
        </a:p>
      </dgm:t>
    </dgm:pt>
    <dgm:pt modelId="{91396EF8-BE0A-4C64-A931-71D6D7FEDBE6}" type="sibTrans" cxnId="{0FDF96D5-B118-4A21-A6BB-94B769365699}">
      <dgm:prSet/>
      <dgm:spPr/>
      <dgm:t>
        <a:bodyPr/>
        <a:lstStyle/>
        <a:p>
          <a:endParaRPr lang="en-AU"/>
        </a:p>
      </dgm:t>
    </dgm:pt>
    <dgm:pt modelId="{0D2065D9-DFA3-45A1-939B-424AA459764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AU" sz="1600" b="1" dirty="0" smtClean="0"/>
            <a:t>Consumer market</a:t>
          </a:r>
          <a:endParaRPr lang="en-AU" sz="1600" b="1" dirty="0"/>
        </a:p>
      </dgm:t>
    </dgm:pt>
    <dgm:pt modelId="{AABD8F6F-5451-495C-BE64-88DD033F520D}" type="parTrans" cxnId="{7CB7D37E-B065-423D-A30A-42F5CE545DBE}">
      <dgm:prSet/>
      <dgm:spPr/>
      <dgm:t>
        <a:bodyPr/>
        <a:lstStyle/>
        <a:p>
          <a:endParaRPr lang="en-AU"/>
        </a:p>
      </dgm:t>
    </dgm:pt>
    <dgm:pt modelId="{34A87439-9516-4BC3-AEBB-2C6A26FDE06F}" type="sibTrans" cxnId="{7CB7D37E-B065-423D-A30A-42F5CE545DBE}">
      <dgm:prSet/>
      <dgm:spPr/>
      <dgm:t>
        <a:bodyPr/>
        <a:lstStyle/>
        <a:p>
          <a:endParaRPr lang="en-AU"/>
        </a:p>
      </dgm:t>
    </dgm:pt>
    <dgm:pt modelId="{012A1B6B-1915-402B-B6F8-215F41FE3215}">
      <dgm:prSet phldrT="[Text]" custT="1"/>
      <dgm:spPr>
        <a:solidFill>
          <a:srgbClr val="FF00FF"/>
        </a:solidFill>
      </dgm:spPr>
      <dgm:t>
        <a:bodyPr/>
        <a:lstStyle/>
        <a:p>
          <a:r>
            <a:rPr lang="en-AU" sz="1600" b="1" dirty="0" smtClean="0"/>
            <a:t>Company</a:t>
          </a:r>
          <a:endParaRPr lang="en-AU" sz="1600" b="1" dirty="0"/>
        </a:p>
      </dgm:t>
    </dgm:pt>
    <dgm:pt modelId="{E9CBB24D-B6AC-48CD-8CA1-1A7F6BCC70F7}" type="parTrans" cxnId="{7C6955A1-03F5-4234-BDEB-98F00C2871A8}">
      <dgm:prSet/>
      <dgm:spPr/>
      <dgm:t>
        <a:bodyPr/>
        <a:lstStyle/>
        <a:p>
          <a:endParaRPr lang="en-AU"/>
        </a:p>
      </dgm:t>
    </dgm:pt>
    <dgm:pt modelId="{2ED5E96A-4745-4A1D-A600-C615F28DE252}" type="sibTrans" cxnId="{7C6955A1-03F5-4234-BDEB-98F00C2871A8}">
      <dgm:prSet/>
      <dgm:spPr/>
      <dgm:t>
        <a:bodyPr/>
        <a:lstStyle/>
        <a:p>
          <a:endParaRPr lang="en-AU"/>
        </a:p>
      </dgm:t>
    </dgm:pt>
    <dgm:pt modelId="{0AE2CEEF-F609-428D-977A-04AD9A1C1EDA}">
      <dgm:prSet phldrT="[Text]" custT="1"/>
      <dgm:spPr>
        <a:solidFill>
          <a:srgbClr val="FF6600"/>
        </a:solidFill>
      </dgm:spPr>
      <dgm:t>
        <a:bodyPr/>
        <a:lstStyle/>
        <a:p>
          <a:r>
            <a:rPr lang="en-AU" sz="1600" b="1" dirty="0" smtClean="0"/>
            <a:t>Product/ brand</a:t>
          </a:r>
          <a:endParaRPr lang="en-AU" sz="1600" b="1" dirty="0"/>
        </a:p>
      </dgm:t>
    </dgm:pt>
    <dgm:pt modelId="{0EF4F936-ED9C-41D7-BCDB-4E010502B6EA}" type="parTrans" cxnId="{67774977-6BF9-4915-8A04-C50DBDF713AC}">
      <dgm:prSet/>
      <dgm:spPr/>
      <dgm:t>
        <a:bodyPr/>
        <a:lstStyle/>
        <a:p>
          <a:endParaRPr lang="en-AU"/>
        </a:p>
      </dgm:t>
    </dgm:pt>
    <dgm:pt modelId="{2011FFF1-8BB3-43F3-9B87-BF6C4D54D41F}" type="sibTrans" cxnId="{67774977-6BF9-4915-8A04-C50DBDF713AC}">
      <dgm:prSet/>
      <dgm:spPr/>
      <dgm:t>
        <a:bodyPr/>
        <a:lstStyle/>
        <a:p>
          <a:endParaRPr lang="en-AU"/>
        </a:p>
      </dgm:t>
    </dgm:pt>
    <dgm:pt modelId="{259E68C5-8A66-48CF-9DAF-D8D77076DA32}">
      <dgm:prSet custT="1"/>
      <dgm:spPr>
        <a:solidFill>
          <a:srgbClr val="00B050"/>
        </a:solidFill>
      </dgm:spPr>
      <dgm:t>
        <a:bodyPr/>
        <a:lstStyle/>
        <a:p>
          <a:r>
            <a:rPr lang="en-AU" sz="1600" b="1" dirty="0" smtClean="0"/>
            <a:t>Industry</a:t>
          </a:r>
          <a:endParaRPr lang="en-AU" sz="1600" b="1" dirty="0"/>
        </a:p>
      </dgm:t>
    </dgm:pt>
    <dgm:pt modelId="{56C62B8E-1A83-4714-81EA-60E03D816602}" type="parTrans" cxnId="{9A72CE3D-E8D1-4EBD-9825-6B2E9B58645C}">
      <dgm:prSet/>
      <dgm:spPr/>
      <dgm:t>
        <a:bodyPr/>
        <a:lstStyle/>
        <a:p>
          <a:endParaRPr lang="en-AU"/>
        </a:p>
      </dgm:t>
    </dgm:pt>
    <dgm:pt modelId="{EF2FA160-60EC-4CB3-B5D1-DFC70624C84A}" type="sibTrans" cxnId="{9A72CE3D-E8D1-4EBD-9825-6B2E9B58645C}">
      <dgm:prSet/>
      <dgm:spPr/>
      <dgm:t>
        <a:bodyPr/>
        <a:lstStyle/>
        <a:p>
          <a:endParaRPr lang="en-AU"/>
        </a:p>
      </dgm:t>
    </dgm:pt>
    <dgm:pt modelId="{4166041C-AF9B-4D3D-84E0-8900B55F348D}" type="pres">
      <dgm:prSet presAssocID="{99764E6F-ED9A-4466-8031-3551EE4D9C0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06E07763-1F9D-4174-BAB4-E4E457E18D7A}" type="pres">
      <dgm:prSet presAssocID="{99764E6F-ED9A-4466-8031-3551EE4D9C03}" presName="comp1" presStyleCnt="0"/>
      <dgm:spPr/>
    </dgm:pt>
    <dgm:pt modelId="{C3240212-45B5-4AFA-8042-92DCD404AE25}" type="pres">
      <dgm:prSet presAssocID="{99764E6F-ED9A-4466-8031-3551EE4D9C03}" presName="circle1" presStyleLbl="node1" presStyleIdx="0" presStyleCnt="5" custScaleX="99517" custLinFactNeighborX="-2217" custLinFactNeighborY="-6967"/>
      <dgm:spPr/>
      <dgm:t>
        <a:bodyPr/>
        <a:lstStyle/>
        <a:p>
          <a:endParaRPr lang="en-AU"/>
        </a:p>
      </dgm:t>
    </dgm:pt>
    <dgm:pt modelId="{E57371C7-15F4-405E-8BA6-96F29A891545}" type="pres">
      <dgm:prSet presAssocID="{99764E6F-ED9A-4466-8031-3551EE4D9C03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F6D5D4-CEB7-4618-84FC-0CD132376B4D}" type="pres">
      <dgm:prSet presAssocID="{99764E6F-ED9A-4466-8031-3551EE4D9C03}" presName="comp2" presStyleCnt="0"/>
      <dgm:spPr/>
    </dgm:pt>
    <dgm:pt modelId="{A7BFA1B0-6B2C-431F-A7B4-080E01F57699}" type="pres">
      <dgm:prSet presAssocID="{99764E6F-ED9A-4466-8031-3551EE4D9C03}" presName="circle2" presStyleLbl="node1" presStyleIdx="1" presStyleCnt="5"/>
      <dgm:spPr/>
      <dgm:t>
        <a:bodyPr/>
        <a:lstStyle/>
        <a:p>
          <a:endParaRPr lang="en-AU"/>
        </a:p>
      </dgm:t>
    </dgm:pt>
    <dgm:pt modelId="{00824668-3A6C-41B9-96B5-0C5A78C17B8A}" type="pres">
      <dgm:prSet presAssocID="{99764E6F-ED9A-4466-8031-3551EE4D9C03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E28841C-4082-4E4D-B211-4671358C145D}" type="pres">
      <dgm:prSet presAssocID="{99764E6F-ED9A-4466-8031-3551EE4D9C03}" presName="comp3" presStyleCnt="0"/>
      <dgm:spPr/>
    </dgm:pt>
    <dgm:pt modelId="{A2911AA6-ED31-4863-92E9-E9B7ED71A820}" type="pres">
      <dgm:prSet presAssocID="{99764E6F-ED9A-4466-8031-3551EE4D9C03}" presName="circle3" presStyleLbl="node1" presStyleIdx="2" presStyleCnt="5"/>
      <dgm:spPr/>
      <dgm:t>
        <a:bodyPr/>
        <a:lstStyle/>
        <a:p>
          <a:endParaRPr lang="en-AU"/>
        </a:p>
      </dgm:t>
    </dgm:pt>
    <dgm:pt modelId="{9E5E769F-1361-4AE7-91A3-EFD60020DD52}" type="pres">
      <dgm:prSet presAssocID="{99764E6F-ED9A-4466-8031-3551EE4D9C03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DD11B90-359A-49C8-92A8-95DB4122E265}" type="pres">
      <dgm:prSet presAssocID="{99764E6F-ED9A-4466-8031-3551EE4D9C03}" presName="comp4" presStyleCnt="0"/>
      <dgm:spPr/>
    </dgm:pt>
    <dgm:pt modelId="{6BE90296-6E78-4356-A784-10A1C10626E5}" type="pres">
      <dgm:prSet presAssocID="{99764E6F-ED9A-4466-8031-3551EE4D9C03}" presName="circle4" presStyleLbl="node1" presStyleIdx="3" presStyleCnt="5"/>
      <dgm:spPr/>
      <dgm:t>
        <a:bodyPr/>
        <a:lstStyle/>
        <a:p>
          <a:endParaRPr lang="en-AU"/>
        </a:p>
      </dgm:t>
    </dgm:pt>
    <dgm:pt modelId="{00EA549C-6E78-41BE-8BF6-F2F13B3F09C3}" type="pres">
      <dgm:prSet presAssocID="{99764E6F-ED9A-4466-8031-3551EE4D9C03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68E24F-79ED-4C1A-802F-1C088A0BA354}" type="pres">
      <dgm:prSet presAssocID="{99764E6F-ED9A-4466-8031-3551EE4D9C03}" presName="comp5" presStyleCnt="0"/>
      <dgm:spPr/>
    </dgm:pt>
    <dgm:pt modelId="{C4DAD1BD-C842-4869-B69F-4B5269185649}" type="pres">
      <dgm:prSet presAssocID="{99764E6F-ED9A-4466-8031-3551EE4D9C03}" presName="circle5" presStyleLbl="node1" presStyleIdx="4" presStyleCnt="5"/>
      <dgm:spPr/>
      <dgm:t>
        <a:bodyPr/>
        <a:lstStyle/>
        <a:p>
          <a:endParaRPr lang="en-AU"/>
        </a:p>
      </dgm:t>
    </dgm:pt>
    <dgm:pt modelId="{5BAA894B-F7CE-4436-958A-8BDCA9F2ECAE}" type="pres">
      <dgm:prSet presAssocID="{99764E6F-ED9A-4466-8031-3551EE4D9C03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FDF96D5-B118-4A21-A6BB-94B769365699}" srcId="{99764E6F-ED9A-4466-8031-3551EE4D9C03}" destId="{44937931-7A7F-4E03-8B80-6E1F14F766B0}" srcOrd="0" destOrd="0" parTransId="{0FB37DD3-B2F6-486F-9A82-E2D3866846B6}" sibTransId="{91396EF8-BE0A-4C64-A931-71D6D7FEDBE6}"/>
    <dgm:cxn modelId="{0320CD0F-6FCA-43DA-B05C-5EFB169F1A85}" type="presOf" srcId="{44937931-7A7F-4E03-8B80-6E1F14F766B0}" destId="{C3240212-45B5-4AFA-8042-92DCD404AE25}" srcOrd="0" destOrd="0" presId="urn:microsoft.com/office/officeart/2005/8/layout/venn2"/>
    <dgm:cxn modelId="{9A72CE3D-E8D1-4EBD-9825-6B2E9B58645C}" srcId="{99764E6F-ED9A-4466-8031-3551EE4D9C03}" destId="{259E68C5-8A66-48CF-9DAF-D8D77076DA32}" srcOrd="2" destOrd="0" parTransId="{56C62B8E-1A83-4714-81EA-60E03D816602}" sibTransId="{EF2FA160-60EC-4CB3-B5D1-DFC70624C84A}"/>
    <dgm:cxn modelId="{01B4405A-0B12-45B4-9A11-7A14CB34F839}" type="presOf" srcId="{99764E6F-ED9A-4466-8031-3551EE4D9C03}" destId="{4166041C-AF9B-4D3D-84E0-8900B55F348D}" srcOrd="0" destOrd="0" presId="urn:microsoft.com/office/officeart/2005/8/layout/venn2"/>
    <dgm:cxn modelId="{D8446B19-4F5F-4491-9BE7-3ED376724C5C}" type="presOf" srcId="{0D2065D9-DFA3-45A1-939B-424AA4597644}" destId="{A7BFA1B0-6B2C-431F-A7B4-080E01F57699}" srcOrd="0" destOrd="0" presId="urn:microsoft.com/office/officeart/2005/8/layout/venn2"/>
    <dgm:cxn modelId="{3CC0929D-81FB-4C11-8EC0-AE31F36A5246}" type="presOf" srcId="{012A1B6B-1915-402B-B6F8-215F41FE3215}" destId="{6BE90296-6E78-4356-A784-10A1C10626E5}" srcOrd="0" destOrd="0" presId="urn:microsoft.com/office/officeart/2005/8/layout/venn2"/>
    <dgm:cxn modelId="{67C83B1B-DAB7-4037-9CE4-2E6BA5E01181}" type="presOf" srcId="{259E68C5-8A66-48CF-9DAF-D8D77076DA32}" destId="{A2911AA6-ED31-4863-92E9-E9B7ED71A820}" srcOrd="0" destOrd="0" presId="urn:microsoft.com/office/officeart/2005/8/layout/venn2"/>
    <dgm:cxn modelId="{BBB5971F-B5E8-488C-8649-B972AE6DBB0C}" type="presOf" srcId="{259E68C5-8A66-48CF-9DAF-D8D77076DA32}" destId="{9E5E769F-1361-4AE7-91A3-EFD60020DD52}" srcOrd="1" destOrd="0" presId="urn:microsoft.com/office/officeart/2005/8/layout/venn2"/>
    <dgm:cxn modelId="{7C6955A1-03F5-4234-BDEB-98F00C2871A8}" srcId="{99764E6F-ED9A-4466-8031-3551EE4D9C03}" destId="{012A1B6B-1915-402B-B6F8-215F41FE3215}" srcOrd="3" destOrd="0" parTransId="{E9CBB24D-B6AC-48CD-8CA1-1A7F6BCC70F7}" sibTransId="{2ED5E96A-4745-4A1D-A600-C615F28DE252}"/>
    <dgm:cxn modelId="{7CB7D37E-B065-423D-A30A-42F5CE545DBE}" srcId="{99764E6F-ED9A-4466-8031-3551EE4D9C03}" destId="{0D2065D9-DFA3-45A1-939B-424AA4597644}" srcOrd="1" destOrd="0" parTransId="{AABD8F6F-5451-495C-BE64-88DD033F520D}" sibTransId="{34A87439-9516-4BC3-AEBB-2C6A26FDE06F}"/>
    <dgm:cxn modelId="{23006BAD-7DDC-4286-811E-7C00440828E9}" type="presOf" srcId="{0D2065D9-DFA3-45A1-939B-424AA4597644}" destId="{00824668-3A6C-41B9-96B5-0C5A78C17B8A}" srcOrd="1" destOrd="0" presId="urn:microsoft.com/office/officeart/2005/8/layout/venn2"/>
    <dgm:cxn modelId="{F114929B-35C0-4385-85D4-717ECED2E2D0}" type="presOf" srcId="{0AE2CEEF-F609-428D-977A-04AD9A1C1EDA}" destId="{C4DAD1BD-C842-4869-B69F-4B5269185649}" srcOrd="0" destOrd="0" presId="urn:microsoft.com/office/officeart/2005/8/layout/venn2"/>
    <dgm:cxn modelId="{5FC48B8B-93EE-4D2C-9AAE-593DBA89D7B9}" type="presOf" srcId="{0AE2CEEF-F609-428D-977A-04AD9A1C1EDA}" destId="{5BAA894B-F7CE-4436-958A-8BDCA9F2ECAE}" srcOrd="1" destOrd="0" presId="urn:microsoft.com/office/officeart/2005/8/layout/venn2"/>
    <dgm:cxn modelId="{BD01787D-A235-491B-8CD0-2A9882844E6C}" type="presOf" srcId="{012A1B6B-1915-402B-B6F8-215F41FE3215}" destId="{00EA549C-6E78-41BE-8BF6-F2F13B3F09C3}" srcOrd="1" destOrd="0" presId="urn:microsoft.com/office/officeart/2005/8/layout/venn2"/>
    <dgm:cxn modelId="{146332AB-B5A4-44BE-AA85-F1A1F969831E}" type="presOf" srcId="{44937931-7A7F-4E03-8B80-6E1F14F766B0}" destId="{E57371C7-15F4-405E-8BA6-96F29A891545}" srcOrd="1" destOrd="0" presId="urn:microsoft.com/office/officeart/2005/8/layout/venn2"/>
    <dgm:cxn modelId="{67774977-6BF9-4915-8A04-C50DBDF713AC}" srcId="{99764E6F-ED9A-4466-8031-3551EE4D9C03}" destId="{0AE2CEEF-F609-428D-977A-04AD9A1C1EDA}" srcOrd="4" destOrd="0" parTransId="{0EF4F936-ED9C-41D7-BCDB-4E010502B6EA}" sibTransId="{2011FFF1-8BB3-43F3-9B87-BF6C4D54D41F}"/>
    <dgm:cxn modelId="{9968757A-FA83-44F7-B4ED-00BF725DA0CD}" type="presParOf" srcId="{4166041C-AF9B-4D3D-84E0-8900B55F348D}" destId="{06E07763-1F9D-4174-BAB4-E4E457E18D7A}" srcOrd="0" destOrd="0" presId="urn:microsoft.com/office/officeart/2005/8/layout/venn2"/>
    <dgm:cxn modelId="{4E65801D-5E8E-46E8-9E27-82E60D2DD3B4}" type="presParOf" srcId="{06E07763-1F9D-4174-BAB4-E4E457E18D7A}" destId="{C3240212-45B5-4AFA-8042-92DCD404AE25}" srcOrd="0" destOrd="0" presId="urn:microsoft.com/office/officeart/2005/8/layout/venn2"/>
    <dgm:cxn modelId="{3A7C4458-BA1C-4BB2-BAE2-0F1FACF8AC5D}" type="presParOf" srcId="{06E07763-1F9D-4174-BAB4-E4E457E18D7A}" destId="{E57371C7-15F4-405E-8BA6-96F29A891545}" srcOrd="1" destOrd="0" presId="urn:microsoft.com/office/officeart/2005/8/layout/venn2"/>
    <dgm:cxn modelId="{A311A02E-7AEC-4FD6-8FDF-40887525689D}" type="presParOf" srcId="{4166041C-AF9B-4D3D-84E0-8900B55F348D}" destId="{B3F6D5D4-CEB7-4618-84FC-0CD132376B4D}" srcOrd="1" destOrd="0" presId="urn:microsoft.com/office/officeart/2005/8/layout/venn2"/>
    <dgm:cxn modelId="{6D3593AA-C570-44CE-BF86-485FB4DCFDD0}" type="presParOf" srcId="{B3F6D5D4-CEB7-4618-84FC-0CD132376B4D}" destId="{A7BFA1B0-6B2C-431F-A7B4-080E01F57699}" srcOrd="0" destOrd="0" presId="urn:microsoft.com/office/officeart/2005/8/layout/venn2"/>
    <dgm:cxn modelId="{3C13F21A-BD30-46DE-8116-2D1682482286}" type="presParOf" srcId="{B3F6D5D4-CEB7-4618-84FC-0CD132376B4D}" destId="{00824668-3A6C-41B9-96B5-0C5A78C17B8A}" srcOrd="1" destOrd="0" presId="urn:microsoft.com/office/officeart/2005/8/layout/venn2"/>
    <dgm:cxn modelId="{37DBFF53-53F1-4B43-8460-B696AFF0F8EC}" type="presParOf" srcId="{4166041C-AF9B-4D3D-84E0-8900B55F348D}" destId="{BE28841C-4082-4E4D-B211-4671358C145D}" srcOrd="2" destOrd="0" presId="urn:microsoft.com/office/officeart/2005/8/layout/venn2"/>
    <dgm:cxn modelId="{74B0F519-AF25-4A1A-98C0-5AE00197B97B}" type="presParOf" srcId="{BE28841C-4082-4E4D-B211-4671358C145D}" destId="{A2911AA6-ED31-4863-92E9-E9B7ED71A820}" srcOrd="0" destOrd="0" presId="urn:microsoft.com/office/officeart/2005/8/layout/venn2"/>
    <dgm:cxn modelId="{86F7A535-5037-4E1D-99AF-BECEFE56FA56}" type="presParOf" srcId="{BE28841C-4082-4E4D-B211-4671358C145D}" destId="{9E5E769F-1361-4AE7-91A3-EFD60020DD52}" srcOrd="1" destOrd="0" presId="urn:microsoft.com/office/officeart/2005/8/layout/venn2"/>
    <dgm:cxn modelId="{C769D140-2EBB-47E1-8376-322D64C69679}" type="presParOf" srcId="{4166041C-AF9B-4D3D-84E0-8900B55F348D}" destId="{1DD11B90-359A-49C8-92A8-95DB4122E265}" srcOrd="3" destOrd="0" presId="urn:microsoft.com/office/officeart/2005/8/layout/venn2"/>
    <dgm:cxn modelId="{D9BF885B-0762-4EF1-ACD7-25AF5C087074}" type="presParOf" srcId="{1DD11B90-359A-49C8-92A8-95DB4122E265}" destId="{6BE90296-6E78-4356-A784-10A1C10626E5}" srcOrd="0" destOrd="0" presId="urn:microsoft.com/office/officeart/2005/8/layout/venn2"/>
    <dgm:cxn modelId="{CB6F6FA9-3F7C-4836-811F-87BC7735B8B3}" type="presParOf" srcId="{1DD11B90-359A-49C8-92A8-95DB4122E265}" destId="{00EA549C-6E78-41BE-8BF6-F2F13B3F09C3}" srcOrd="1" destOrd="0" presId="urn:microsoft.com/office/officeart/2005/8/layout/venn2"/>
    <dgm:cxn modelId="{3D1A4723-43FB-4657-9426-0D89F3377C40}" type="presParOf" srcId="{4166041C-AF9B-4D3D-84E0-8900B55F348D}" destId="{1F68E24F-79ED-4C1A-802F-1C088A0BA354}" srcOrd="4" destOrd="0" presId="urn:microsoft.com/office/officeart/2005/8/layout/venn2"/>
    <dgm:cxn modelId="{AF47500D-DDD4-422F-B41C-680FC53A8ED0}" type="presParOf" srcId="{1F68E24F-79ED-4C1A-802F-1C088A0BA354}" destId="{C4DAD1BD-C842-4869-B69F-4B5269185649}" srcOrd="0" destOrd="0" presId="urn:microsoft.com/office/officeart/2005/8/layout/venn2"/>
    <dgm:cxn modelId="{A5EBCE10-3640-49A3-965A-0091C89177F0}" type="presParOf" srcId="{1F68E24F-79ED-4C1A-802F-1C088A0BA354}" destId="{5BAA894B-F7CE-4436-958A-8BDCA9F2ECA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009DE8-E40B-47FB-B051-D4084AF4D4E2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162D86B-9076-485D-B166-94097A3CAECA}">
      <dgm:prSet phldrT="[Text]"/>
      <dgm:spPr/>
      <dgm:t>
        <a:bodyPr/>
        <a:lstStyle/>
        <a:p>
          <a:r>
            <a:rPr lang="en-AU" dirty="0" smtClean="0">
              <a:solidFill>
                <a:srgbClr val="00B0F0"/>
              </a:solidFill>
            </a:rPr>
            <a:t>More information available</a:t>
          </a:r>
          <a:endParaRPr lang="en-AU" dirty="0">
            <a:solidFill>
              <a:srgbClr val="00B0F0"/>
            </a:solidFill>
          </a:endParaRPr>
        </a:p>
      </dgm:t>
    </dgm:pt>
    <dgm:pt modelId="{FE3FBB52-F25C-474F-8A9E-3337061A36DD}" type="parTrans" cxnId="{2424585F-88C1-443B-B64A-7BC65FDB42B3}">
      <dgm:prSet/>
      <dgm:spPr/>
      <dgm:t>
        <a:bodyPr/>
        <a:lstStyle/>
        <a:p>
          <a:endParaRPr lang="en-AU"/>
        </a:p>
      </dgm:t>
    </dgm:pt>
    <dgm:pt modelId="{2227225D-EEE2-448C-A3FF-58EA9FC8BDAC}" type="sibTrans" cxnId="{2424585F-88C1-443B-B64A-7BC65FDB42B3}">
      <dgm:prSet/>
      <dgm:spPr/>
      <dgm:t>
        <a:bodyPr/>
        <a:lstStyle/>
        <a:p>
          <a:endParaRPr lang="en-AU"/>
        </a:p>
      </dgm:t>
    </dgm:pt>
    <dgm:pt modelId="{59631E83-FA25-419C-96C1-F230EA23D138}">
      <dgm:prSet phldrT="[Text]"/>
      <dgm:spPr/>
      <dgm:t>
        <a:bodyPr/>
        <a:lstStyle/>
        <a:p>
          <a:r>
            <a:rPr lang="en-AU" dirty="0" smtClean="0">
              <a:solidFill>
                <a:srgbClr val="00B0F0"/>
              </a:solidFill>
            </a:rPr>
            <a:t>Less information available</a:t>
          </a:r>
          <a:endParaRPr lang="en-AU" dirty="0">
            <a:solidFill>
              <a:srgbClr val="00B0F0"/>
            </a:solidFill>
          </a:endParaRPr>
        </a:p>
      </dgm:t>
    </dgm:pt>
    <dgm:pt modelId="{0FADE268-1D2A-4F71-AB55-A01A1F45B8D9}" type="parTrans" cxnId="{169C9E3E-9A6C-40D3-86CC-2C8F2C80DEF1}">
      <dgm:prSet/>
      <dgm:spPr/>
      <dgm:t>
        <a:bodyPr/>
        <a:lstStyle/>
        <a:p>
          <a:endParaRPr lang="en-AU"/>
        </a:p>
      </dgm:t>
    </dgm:pt>
    <dgm:pt modelId="{47886729-78C7-4826-8F81-D21EBCB35DF0}" type="sibTrans" cxnId="{169C9E3E-9A6C-40D3-86CC-2C8F2C80DEF1}">
      <dgm:prSet/>
      <dgm:spPr/>
      <dgm:t>
        <a:bodyPr/>
        <a:lstStyle/>
        <a:p>
          <a:endParaRPr lang="en-AU"/>
        </a:p>
      </dgm:t>
    </dgm:pt>
    <dgm:pt modelId="{BAD5EAA5-0115-4983-B248-07851623EA19}" type="pres">
      <dgm:prSet presAssocID="{19009DE8-E40B-47FB-B051-D4084AF4D4E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7223CEB-DC78-4299-9476-7CB6F8D26B24}" type="pres">
      <dgm:prSet presAssocID="{F162D86B-9076-485D-B166-94097A3CAECA}" presName="upArrow" presStyleLbl="node1" presStyleIdx="0" presStyleCnt="2"/>
      <dgm:spPr>
        <a:solidFill>
          <a:srgbClr val="FF6600"/>
        </a:solidFill>
      </dgm:spPr>
    </dgm:pt>
    <dgm:pt modelId="{BE44BAFA-7BDE-4592-AA6D-EA86621576BE}" type="pres">
      <dgm:prSet presAssocID="{F162D86B-9076-485D-B166-94097A3CAECA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916E411-26B7-46BA-B421-36F54B82882E}" type="pres">
      <dgm:prSet presAssocID="{59631E83-FA25-419C-96C1-F230EA23D138}" presName="downArrow" presStyleLbl="node1" presStyleIdx="1" presStyleCnt="2"/>
      <dgm:spPr>
        <a:solidFill>
          <a:srgbClr val="CC00CC"/>
        </a:solidFill>
      </dgm:spPr>
    </dgm:pt>
    <dgm:pt modelId="{5C14FAFF-6A97-4551-A70D-03A8587C5A93}" type="pres">
      <dgm:prSet presAssocID="{59631E83-FA25-419C-96C1-F230EA23D13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424585F-88C1-443B-B64A-7BC65FDB42B3}" srcId="{19009DE8-E40B-47FB-B051-D4084AF4D4E2}" destId="{F162D86B-9076-485D-B166-94097A3CAECA}" srcOrd="0" destOrd="0" parTransId="{FE3FBB52-F25C-474F-8A9E-3337061A36DD}" sibTransId="{2227225D-EEE2-448C-A3FF-58EA9FC8BDAC}"/>
    <dgm:cxn modelId="{53BA42DE-5AE6-4CB2-9D83-EF1E0B047D44}" type="presOf" srcId="{19009DE8-E40B-47FB-B051-D4084AF4D4E2}" destId="{BAD5EAA5-0115-4983-B248-07851623EA19}" srcOrd="0" destOrd="0" presId="urn:microsoft.com/office/officeart/2005/8/layout/arrow4"/>
    <dgm:cxn modelId="{CD81E49B-3172-4613-8036-6C5470376302}" type="presOf" srcId="{F162D86B-9076-485D-B166-94097A3CAECA}" destId="{BE44BAFA-7BDE-4592-AA6D-EA86621576BE}" srcOrd="0" destOrd="0" presId="urn:microsoft.com/office/officeart/2005/8/layout/arrow4"/>
    <dgm:cxn modelId="{079B55FA-F2E0-4112-9A2A-58FD184EB76E}" type="presOf" srcId="{59631E83-FA25-419C-96C1-F230EA23D138}" destId="{5C14FAFF-6A97-4551-A70D-03A8587C5A93}" srcOrd="0" destOrd="0" presId="urn:microsoft.com/office/officeart/2005/8/layout/arrow4"/>
    <dgm:cxn modelId="{169C9E3E-9A6C-40D3-86CC-2C8F2C80DEF1}" srcId="{19009DE8-E40B-47FB-B051-D4084AF4D4E2}" destId="{59631E83-FA25-419C-96C1-F230EA23D138}" srcOrd="1" destOrd="0" parTransId="{0FADE268-1D2A-4F71-AB55-A01A1F45B8D9}" sibTransId="{47886729-78C7-4826-8F81-D21EBCB35DF0}"/>
    <dgm:cxn modelId="{D0C0E14D-5C9B-4002-81BE-C896508F4D6F}" type="presParOf" srcId="{BAD5EAA5-0115-4983-B248-07851623EA19}" destId="{47223CEB-DC78-4299-9476-7CB6F8D26B24}" srcOrd="0" destOrd="0" presId="urn:microsoft.com/office/officeart/2005/8/layout/arrow4"/>
    <dgm:cxn modelId="{F50EFB81-3356-4080-9F8C-202234E4484B}" type="presParOf" srcId="{BAD5EAA5-0115-4983-B248-07851623EA19}" destId="{BE44BAFA-7BDE-4592-AA6D-EA86621576BE}" srcOrd="1" destOrd="0" presId="urn:microsoft.com/office/officeart/2005/8/layout/arrow4"/>
    <dgm:cxn modelId="{B300697F-1D01-4C81-B1E2-65AD8D4C1C0C}" type="presParOf" srcId="{BAD5EAA5-0115-4983-B248-07851623EA19}" destId="{E916E411-26B7-46BA-B421-36F54B82882E}" srcOrd="2" destOrd="0" presId="urn:microsoft.com/office/officeart/2005/8/layout/arrow4"/>
    <dgm:cxn modelId="{1B22BB10-FF67-4D25-A5B8-12F2CED3CCBF}" type="presParOf" srcId="{BAD5EAA5-0115-4983-B248-07851623EA19}" destId="{5C14FAFF-6A97-4551-A70D-03A8587C5A9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252F9-BCF3-4442-9F35-22CF5386DCEB}" type="datetimeFigureOut">
              <a:rPr lang="en-AU" smtClean="0"/>
              <a:t>20/07/2017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23B6A-A74E-4734-ACA6-5A85669BDB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13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9" eaLnBrk="0" hangingPunct="0">
              <a:defRPr/>
            </a:pPr>
            <a:endParaRPr lang="en-AU" baseline="0" dirty="0" smtClean="0"/>
          </a:p>
          <a:p>
            <a:pPr defTabSz="914309" eaLnBrk="0" hangingPunct="0">
              <a:defRPr/>
            </a:pPr>
            <a:r>
              <a:rPr lang="en-AU" baseline="0" dirty="0" smtClean="0"/>
              <a:t>Update slide to include Advanced Search</a:t>
            </a:r>
          </a:p>
          <a:p>
            <a:pPr defTabSz="914309" eaLnBrk="0" hangingPunct="0">
              <a:defRPr/>
            </a:pPr>
            <a:endParaRPr lang="en-AU" baseline="0" dirty="0" smtClean="0"/>
          </a:p>
          <a:p>
            <a:pPr defTabSz="914309" eaLnBrk="0" hangingPunct="0">
              <a:defRPr/>
            </a:pPr>
            <a:endParaRPr lang="en-AU" baseline="0" dirty="0" smtClean="0"/>
          </a:p>
          <a:p>
            <a:pPr defTabSz="914309" eaLnBrk="0" hangingPunct="0">
              <a:defRPr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FD871-521D-467B-B670-BFEDA3E9FB75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- 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1549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592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64486" cy="5400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264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64486" cy="6237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198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0"/>
            <a:ext cx="9164486" cy="6215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535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- 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6099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033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836713"/>
            <a:ext cx="9164486" cy="53791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635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0"/>
            <a:ext cx="9164486" cy="6215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49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64486" cy="5400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274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- 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6099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7182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836713"/>
            <a:ext cx="9164486" cy="53791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65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0"/>
            <a:ext cx="9164486" cy="6215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219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82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7F9964-B4C3-465D-B2B8-E9A27D5D3749}" type="datetimeFigureOut">
              <a:rPr lang="en-US" sz="2400">
                <a:latin typeface="Arial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7/20/2017</a:t>
            </a:fld>
            <a:endParaRPr lang="en-AU" sz="2400" dirty="0">
              <a:latin typeface="Arial" charset="0"/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latin typeface="Arial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BF8FD2-C006-4D16-9B5E-26A9F594A375}" type="slidenum">
              <a:rPr lang="en-AU" sz="2400">
                <a:latin typeface="Arial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 dirty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629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64486" cy="6237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3216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1"/>
            <a:ext cx="9144000" cy="537912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6278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64486" cy="5400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821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64486" cy="6237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0399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F5519-2A50-C242-AA8A-1FCB0D68CF9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F6818-4C30-8845-AF50-1640DB14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67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uares - 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6099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7224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1"/>
            <a:ext cx="9144000" cy="537912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04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64486" cy="5400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47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64486" cy="6237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097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1"/>
            <a:ext cx="9144000" cy="537912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65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0"/>
            <a:ext cx="9164486" cy="6215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02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uares - 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6099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751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207FA-E53C-472D-BEC2-C3480653429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7/20/2017</a:t>
            </a:fld>
            <a:endParaRPr lang="en-A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B86D8E-29A0-4F1B-8BE1-22A31B47CA8A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24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836713"/>
            <a:ext cx="9164486" cy="53791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896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1"/>
            <a:ext cx="9144000" cy="537912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144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64486" cy="5400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31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64486" cy="6237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063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- 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6099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0937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836713"/>
            <a:ext cx="9164486" cy="53791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6379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0"/>
            <a:ext cx="9164486" cy="6215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13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1"/>
            <a:ext cx="9144000" cy="537912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371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64486" cy="5400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4265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64486" cy="6237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6984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1"/>
            <a:ext cx="9144000" cy="537912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809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1"/>
            <a:ext cx="9144000" cy="537912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2937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64486" cy="5400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2071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64486" cy="6237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1612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quares - 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486" y="0"/>
            <a:ext cx="9164486" cy="6215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7267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uares - 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6099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882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1"/>
            <a:ext cx="9144000" cy="537912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666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64486" cy="5400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405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64486" cy="5400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166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64486" cy="6237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739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64486" cy="62373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686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207FA-E53C-472D-BEC2-C3480653429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7/20/2017</a:t>
            </a:fld>
            <a:endParaRPr lang="en-A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B86D8E-29A0-4F1B-8BE1-22A31B47CA8A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quares"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637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1"/>
            <a:ext cx="9144000" cy="537912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700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au/url?sa=i&amp;rct=j&amp;q=&amp;esrc=s&amp;source=images&amp;cd=&amp;cad=rja&amp;uact=8&amp;ved=0ahUKEwj2vM-G5sjJAhUHx6YKHf4yC1YQjRwIBw&amp;url=http://powerstar.com/au/case-studies/university-melbourne-2/&amp;psig=AFQjCNEz5p1dTE06Wozpkl-0QbVzAZn4hg&amp;ust=1449544982688484" TargetMode="External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1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.au/url?sa=i&amp;rct=j&amp;q=&amp;esrc=s&amp;source=images&amp;cd=&amp;cad=rja&amp;uact=8&amp;ved=0ahUKEwj2vM-G5sjJAhUHx6YKHf4yC1YQjRwIBw&amp;url=http://powerstar.com/au/case-studies/university-melbourne-2/&amp;psig=AFQjCNEz5p1dTE06Wozpkl-0QbVzAZn4hg&amp;ust=1449544982688484" TargetMode="Externa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2994" y="6407908"/>
            <a:ext cx="1191006" cy="3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407905"/>
            <a:ext cx="1801754" cy="3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7577" y="6407908"/>
            <a:ext cx="789695" cy="3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407906"/>
            <a:ext cx="1801754" cy="3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72" y="6407904"/>
            <a:ext cx="1801754" cy="3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29400"/>
            <a:ext cx="1944216" cy="5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Triangle 8"/>
          <p:cNvSpPr/>
          <p:nvPr userDrawn="1"/>
        </p:nvSpPr>
        <p:spPr>
          <a:xfrm flipV="1">
            <a:off x="0" y="-8392"/>
            <a:ext cx="9146970" cy="214124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2" descr="http://powerstar.com/wp-content/uploads/2014/11/UOM-Pos_S_CMYK_new.jp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0" y="-12596"/>
            <a:ext cx="1719429" cy="173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2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30376" y="6231132"/>
            <a:ext cx="1350532" cy="582244"/>
            <a:chOff x="130376" y="6231132"/>
            <a:chExt cx="1350532" cy="582244"/>
          </a:xfrm>
        </p:grpSpPr>
        <p:pic>
          <p:nvPicPr>
            <p:cNvPr id="24" name="Picture 6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76" y="6231132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76" y="6428598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4" y="6620987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30" y="6247784"/>
            <a:ext cx="1944216" cy="5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7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6407150"/>
            <a:ext cx="1190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407150"/>
            <a:ext cx="18018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6407150"/>
            <a:ext cx="7889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7150"/>
            <a:ext cx="18018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6407150"/>
            <a:ext cx="18018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9363"/>
            <a:ext cx="1944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0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70" r:id="rId5"/>
    <p:sldLayoutId id="2147483771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 userDrawn="1"/>
        </p:nvGrpSpPr>
        <p:grpSpPr bwMode="auto">
          <a:xfrm>
            <a:off x="130175" y="6230938"/>
            <a:ext cx="1350963" cy="582612"/>
            <a:chOff x="130376" y="6231132"/>
            <a:chExt cx="1350532" cy="582244"/>
          </a:xfrm>
        </p:grpSpPr>
        <p:pic>
          <p:nvPicPr>
            <p:cNvPr id="6148" name="Picture 6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76" y="6231132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6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76" y="6428598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4" y="6620987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7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248400"/>
            <a:ext cx="19446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78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30376" y="6231132"/>
            <a:ext cx="1350532" cy="582244"/>
            <a:chOff x="130376" y="6231132"/>
            <a:chExt cx="1350532" cy="582244"/>
          </a:xfrm>
        </p:grpSpPr>
        <p:pic>
          <p:nvPicPr>
            <p:cNvPr id="24" name="Picture 6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76" y="6231132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76" y="6428598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4" y="6620987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30" y="6247784"/>
            <a:ext cx="1944216" cy="5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53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652120" y="6217870"/>
            <a:ext cx="1350532" cy="582244"/>
            <a:chOff x="130376" y="6231132"/>
            <a:chExt cx="1350532" cy="582244"/>
          </a:xfrm>
        </p:grpSpPr>
        <p:pic>
          <p:nvPicPr>
            <p:cNvPr id="24" name="Picture 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76" y="6231132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76" y="6428598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4" y="6620987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65644"/>
            <a:ext cx="1944216" cy="5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Triangle 5"/>
          <p:cNvSpPr/>
          <p:nvPr userDrawn="1"/>
        </p:nvSpPr>
        <p:spPr>
          <a:xfrm flipV="1">
            <a:off x="0" y="-8392"/>
            <a:ext cx="9146970" cy="214124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" descr="http://powerstar.com/wp-content/uploads/2014/11/UOM-Pos_S_CMYK_new.jp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0" y="-12596"/>
            <a:ext cx="1719429" cy="173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30376" y="6231132"/>
            <a:ext cx="1350532" cy="582244"/>
            <a:chOff x="130376" y="6231132"/>
            <a:chExt cx="1350532" cy="582244"/>
          </a:xfrm>
        </p:grpSpPr>
        <p:pic>
          <p:nvPicPr>
            <p:cNvPr id="24" name="Picture 6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76" y="6231132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76" y="6428598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4" y="6620987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30" y="6247784"/>
            <a:ext cx="1944216" cy="5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1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6" r:id="rId3"/>
    <p:sldLayoutId id="2147483736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5652120" y="188640"/>
            <a:ext cx="1350532" cy="582244"/>
            <a:chOff x="130376" y="6231132"/>
            <a:chExt cx="1350532" cy="582244"/>
          </a:xfrm>
        </p:grpSpPr>
        <p:pic>
          <p:nvPicPr>
            <p:cNvPr id="7" name="Picture 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76" y="6231132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76" y="6428598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4" y="6620987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74" y="205292"/>
            <a:ext cx="1944216" cy="5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09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6" y="6231132"/>
            <a:ext cx="901824" cy="1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6" y="6428598"/>
            <a:ext cx="901824" cy="1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4" y="6620987"/>
            <a:ext cx="901824" cy="1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08" y="6265644"/>
            <a:ext cx="1944216" cy="5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18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3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2994" y="6407908"/>
            <a:ext cx="1191006" cy="3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407905"/>
            <a:ext cx="1801754" cy="3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7577" y="6407908"/>
            <a:ext cx="789695" cy="3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407906"/>
            <a:ext cx="1801754" cy="3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72" y="6407904"/>
            <a:ext cx="1801754" cy="3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29400"/>
            <a:ext cx="1944216" cy="5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2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9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6407150"/>
            <a:ext cx="1190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407150"/>
            <a:ext cx="18018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6407150"/>
            <a:ext cx="7889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7150"/>
            <a:ext cx="18018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6407150"/>
            <a:ext cx="18018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9363"/>
            <a:ext cx="1944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20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2" r:id="rId4"/>
    <p:sldLayoutId id="2147483743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 userDrawn="1"/>
        </p:nvGrpSpPr>
        <p:grpSpPr bwMode="auto">
          <a:xfrm>
            <a:off x="130175" y="6230938"/>
            <a:ext cx="1350963" cy="582612"/>
            <a:chOff x="130376" y="6231132"/>
            <a:chExt cx="1350532" cy="582244"/>
          </a:xfrm>
        </p:grpSpPr>
        <p:pic>
          <p:nvPicPr>
            <p:cNvPr id="6148" name="Picture 6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76" y="6231132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6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76" y="6428598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4" y="6620987"/>
              <a:ext cx="901824" cy="19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7" name="Picture 2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248400"/>
            <a:ext cx="19446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13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9" r:id="rId4"/>
    <p:sldLayoutId id="214748377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6" y="6231132"/>
            <a:ext cx="901824" cy="1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6" y="6428598"/>
            <a:ext cx="901824" cy="1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4" y="6620987"/>
            <a:ext cx="901824" cy="1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08" y="6265644"/>
            <a:ext cx="1944216" cy="5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60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t.lib.unimelb.edu.au/" TargetMode="External"/><Relationship Id="rId2" Type="http://schemas.openxmlformats.org/officeDocument/2006/relationships/hyperlink" Target="http://library.unimelb.edu.au/hours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hyperlink" Target="https://bookit.unimelb.edu.au/cire/login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it.unimelb.edu.au/" TargetMode="External"/><Relationship Id="rId2" Type="http://schemas.openxmlformats.org/officeDocument/2006/relationships/hyperlink" Target="https://unicard.unimelb.edu.au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y.unimelb.edu.au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3.xml"/><Relationship Id="rId2" Type="http://schemas.openxmlformats.org/officeDocument/2006/relationships/hyperlink" Target="http://unimelb.libguides.com/company_industry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unimelb.edu.a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facebook.com/unilibrary" TargetMode="External"/><Relationship Id="rId7" Type="http://schemas.openxmlformats.org/officeDocument/2006/relationships/hyperlink" Target="htttp://www.facebook.com/unilibrary" TargetMode="External"/><Relationship Id="rId2" Type="http://schemas.openxmlformats.org/officeDocument/2006/relationships/hyperlink" Target="http://www.library.unimelb.edu.au/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hyperlink" Target="http://www.twitter.com/unilibrary" TargetMode="External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hyperlink" Target="http://cat.lib.unimelb.edu.au/record=e1000946~S3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at.lib.unimelb.edu.au/record=e1000952~S30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cat.lib.unimelb.edu.au/record=e1001104~S3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unimelb.libguides.com/c.php?g=402862&amp;p=2741309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library.unimelb.edu.au/business-resources" TargetMode="Externa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library.unimelb.edu.au/business-resources" TargetMode="Externa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au" TargetMode="External"/><Relationship Id="rId2" Type="http://schemas.openxmlformats.org/officeDocument/2006/relationships/hyperlink" Target="http://www.pwc.com.au/publications/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hyperlink" Target="http://www.pwc.com.au/publications.html" TargetMode="External"/><Relationship Id="rId18" Type="http://schemas.openxmlformats.org/officeDocument/2006/relationships/image" Target="../media/image57.png"/><Relationship Id="rId3" Type="http://schemas.openxmlformats.org/officeDocument/2006/relationships/hyperlink" Target="http://www.mckinsey.com/insights" TargetMode="External"/><Relationship Id="rId21" Type="http://schemas.openxmlformats.org/officeDocument/2006/relationships/hyperlink" Target="http://www.ey.com/au/en/issues" TargetMode="External"/><Relationship Id="rId7" Type="http://schemas.openxmlformats.org/officeDocument/2006/relationships/hyperlink" Target="https://www.bcgperspectives.com/" TargetMode="External"/><Relationship Id="rId12" Type="http://schemas.openxmlformats.org/officeDocument/2006/relationships/image" Target="../media/image54.png"/><Relationship Id="rId17" Type="http://schemas.openxmlformats.org/officeDocument/2006/relationships/hyperlink" Target="http://www.research.ibm.com/" TargetMode="External"/><Relationship Id="rId2" Type="http://schemas.openxmlformats.org/officeDocument/2006/relationships/hyperlink" Target="http://www.pwc.com.au/publications/" TargetMode="External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1.png"/><Relationship Id="rId11" Type="http://schemas.openxmlformats.org/officeDocument/2006/relationships/hyperlink" Target="http://www2.deloitte.com/au/en.html" TargetMode="External"/><Relationship Id="rId5" Type="http://schemas.openxmlformats.org/officeDocument/2006/relationships/hyperlink" Target="http://www.bain.com/publications/" TargetMode="External"/><Relationship Id="rId15" Type="http://schemas.openxmlformats.org/officeDocument/2006/relationships/hyperlink" Target="https://home.kpmg.com/xx/en/home/insights.html" TargetMode="External"/><Relationship Id="rId10" Type="http://schemas.openxmlformats.org/officeDocument/2006/relationships/image" Target="../media/image53.png"/><Relationship Id="rId19" Type="http://schemas.openxmlformats.org/officeDocument/2006/relationships/hyperlink" Target="https://www.accenture.com/au-en" TargetMode="External"/><Relationship Id="rId4" Type="http://schemas.openxmlformats.org/officeDocument/2006/relationships/image" Target="../media/image50.png"/><Relationship Id="rId9" Type="http://schemas.openxmlformats.org/officeDocument/2006/relationships/hyperlink" Target="https://www.atkearney.com/ideas-insights" TargetMode="External"/><Relationship Id="rId14" Type="http://schemas.openxmlformats.org/officeDocument/2006/relationships/image" Target="../media/image55.png"/><Relationship Id="rId22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nimelb.libguides.com/c.php?g=402985&amp;p=3199510" TargetMode="External"/><Relationship Id="rId2" Type="http://schemas.openxmlformats.org/officeDocument/2006/relationships/hyperlink" Target="http://www.pwc.com.au/publications/" TargetMode="Externa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://unimelb.libguides.com/management" TargetMode="Externa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cat.lib.unimelb.edu.au/record=e1000076~S30" TargetMode="Externa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www.google.com.au/url?sa=i&amp;rct=j&amp;q=&amp;esrc=s&amp;source=images&amp;cd=&amp;cad=rja&amp;uact=8&amp;ved=0ahUKEwjr97aLjJbKAhWCraYKHT2rCC4QjRwIBw&amp;url=http://www.jessemarlow.com/tag/boss-magazine/&amp;bvm=bv.110151844,d.dGY&amp;psig=AFQjCNFZUUFfkNB2W-2xhuu-sWP3RyiaYg&amp;ust=1452200898356625" TargetMode="External"/><Relationship Id="rId5" Type="http://schemas.openxmlformats.org/officeDocument/2006/relationships/image" Target="../media/image64.jpe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at.lib.unimelb.edu.au/record=b4872549~S41" TargetMode="External"/><Relationship Id="rId2" Type="http://schemas.openxmlformats.org/officeDocument/2006/relationships/hyperlink" Target="http://cat.lib.unimelb.edu.au/record=b4872531~S41" TargetMode="Externa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cat.lib.unimelb.edu.au/record=b4872461~S41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.google.com/" TargetMode="Externa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library.unimelb.edu.au/" TargetMode="External"/><Relationship Id="rId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flic.kr/p/9aXqae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nimelb.edu.au/recite/citations/apa6/generalNotes.html" TargetMode="External"/><Relationship Id="rId2" Type="http://schemas.openxmlformats.org/officeDocument/2006/relationships/hyperlink" Target="http://library.unimelb.edu.au/recite/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7.png"/><Relationship Id="rId5" Type="http://schemas.openxmlformats.org/officeDocument/2006/relationships/hyperlink" Target="http://library.unimelb.edu.au/recite/home" TargetMode="External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unimelb.edu.au/recite/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library.unimelb.edu.au/business-resources" TargetMode="Externa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library.unimelb.edu.au/research/research-consultations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unimelb.edu.au/services/classes" TargetMode="External"/><Relationship Id="rId2" Type="http://schemas.openxmlformats.org/officeDocument/2006/relationships/hyperlink" Target="http://unimelb.libguides.com/managing_references" TargetMode="Externa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056" y="234888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AU" sz="4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Business Research </a:t>
            </a:r>
            <a:endParaRPr lang="en-AU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Bef>
                <a:spcPct val="20000"/>
              </a:spcBef>
            </a:pPr>
            <a:endParaRPr lang="en-A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Bef>
                <a:spcPct val="20000"/>
              </a:spcBef>
            </a:pPr>
            <a:r>
              <a:rPr lang="en-AU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Expectations, skills and resources</a:t>
            </a:r>
            <a:endParaRPr lang="en-A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Bef>
                <a:spcPct val="20000"/>
              </a:spcBef>
            </a:pPr>
            <a:r>
              <a:rPr lang="en-A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 2, 2017</a:t>
            </a:r>
            <a:endParaRPr lang="en-A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Bef>
                <a:spcPct val="20000"/>
              </a:spcBef>
            </a:pPr>
            <a:endParaRPr lang="en-A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Bef>
                <a:spcPct val="20000"/>
              </a:spcBef>
            </a:pPr>
            <a:endParaRPr lang="en-A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52709" cy="54005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AU" sz="1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1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2400" dirty="0" smtClean="0">
                <a:solidFill>
                  <a:srgbClr val="0070C0"/>
                </a:solidFill>
              </a:rPr>
              <a:t>1. When are you open?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B0F0"/>
                </a:solidFill>
              </a:rPr>
              <a:t>Opening hours for all our libraries and after-hours study spaces can be found from the library homepage: </a:t>
            </a:r>
            <a:r>
              <a:rPr lang="en-AU" sz="2000" dirty="0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en-AU" sz="2000" dirty="0">
                <a:solidFill>
                  <a:srgbClr val="0070C0"/>
                </a:solidFill>
                <a:hlinkClick r:id="rId2"/>
              </a:rPr>
              <a:t>://</a:t>
            </a:r>
            <a:r>
              <a:rPr lang="en-AU" sz="2000" dirty="0" smtClean="0">
                <a:solidFill>
                  <a:srgbClr val="0070C0"/>
                </a:solidFill>
                <a:hlinkClick r:id="rId2"/>
              </a:rPr>
              <a:t>library.unimelb.edu.au/hours</a:t>
            </a:r>
            <a:endParaRPr lang="en-AU" sz="2000" dirty="0" smtClean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endParaRPr lang="en-AU" sz="1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2400" dirty="0" smtClean="0">
                <a:solidFill>
                  <a:srgbClr val="0070C0"/>
                </a:solidFill>
              </a:rPr>
              <a:t>2. Does the library have textbooks?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B0F0"/>
                </a:solidFill>
              </a:rPr>
              <a:t>Yes. They are in our ‘High Use’ section and are available for 2-hour or overnight loan. Find your textbooks in the library catalogue by searching via ‘Subject Code/Name</a:t>
            </a:r>
            <a:r>
              <a:rPr lang="en-AU" sz="2000" dirty="0">
                <a:solidFill>
                  <a:srgbClr val="00B0F0"/>
                </a:solidFill>
              </a:rPr>
              <a:t>’. </a:t>
            </a:r>
            <a:r>
              <a:rPr lang="en-AU" sz="2000" dirty="0">
                <a:solidFill>
                  <a:srgbClr val="00B0F0"/>
                </a:solidFill>
                <a:hlinkClick r:id="rId3"/>
              </a:rPr>
              <a:t>http://cat.lib.unimelb.edu.au</a:t>
            </a:r>
            <a:r>
              <a:rPr lang="en-AU" sz="2000" dirty="0" smtClean="0">
                <a:solidFill>
                  <a:srgbClr val="00B0F0"/>
                </a:solidFill>
                <a:hlinkClick r:id="rId3"/>
              </a:rPr>
              <a:t>/</a:t>
            </a:r>
            <a:endParaRPr lang="en-AU" sz="2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AU" sz="2000" dirty="0" smtClean="0">
              <a:solidFill>
                <a:srgbClr val="00B0F0"/>
              </a:solidFill>
            </a:endParaRPr>
          </a:p>
          <a:p>
            <a:pPr marL="400050" lvl="1" indent="0">
              <a:buNone/>
            </a:pPr>
            <a:r>
              <a:rPr lang="en-AU" sz="20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AU" sz="2400" dirty="0" smtClean="0">
                <a:solidFill>
                  <a:srgbClr val="0070C0"/>
                </a:solidFill>
              </a:rPr>
              <a:t>3. How do I book a library computer or project room?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B0F0"/>
                </a:solidFill>
              </a:rPr>
              <a:t>Our online </a:t>
            </a:r>
            <a:r>
              <a:rPr lang="en-AU" sz="2000" dirty="0" err="1" smtClean="0">
                <a:solidFill>
                  <a:srgbClr val="00B0F0"/>
                </a:solidFill>
              </a:rPr>
              <a:t>Bookit</a:t>
            </a:r>
            <a:r>
              <a:rPr lang="en-AU" sz="2000" dirty="0" smtClean="0">
                <a:solidFill>
                  <a:srgbClr val="00B0F0"/>
                </a:solidFill>
              </a:rPr>
              <a:t>! service is available as a Quick Link from the library homepage, or a direct link is: </a:t>
            </a:r>
            <a:r>
              <a:rPr lang="en-AU" sz="2000" dirty="0" smtClean="0">
                <a:solidFill>
                  <a:srgbClr val="00B0F0"/>
                </a:solidFill>
                <a:hlinkClick r:id="rId4"/>
              </a:rPr>
              <a:t>https</a:t>
            </a:r>
            <a:r>
              <a:rPr lang="en-AU" sz="2000" dirty="0">
                <a:solidFill>
                  <a:srgbClr val="00B0F0"/>
                </a:solidFill>
                <a:hlinkClick r:id="rId4"/>
              </a:rPr>
              <a:t>://</a:t>
            </a:r>
            <a:r>
              <a:rPr lang="en-AU" sz="2000" dirty="0" smtClean="0">
                <a:solidFill>
                  <a:srgbClr val="00B0F0"/>
                </a:solidFill>
                <a:hlinkClick r:id="rId4"/>
              </a:rPr>
              <a:t>bookit.unimelb.edu.au/cire/login.aspx</a:t>
            </a:r>
            <a:endParaRPr lang="en-AU" sz="2000" dirty="0" smtClean="0">
              <a:solidFill>
                <a:srgbClr val="00B0F0"/>
              </a:solidFill>
            </a:endParaRPr>
          </a:p>
          <a:p>
            <a:pPr marL="400050" lvl="1" indent="0">
              <a:buNone/>
            </a:pPr>
            <a:endParaRPr lang="en-AU" sz="2200" dirty="0" smtClean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Top 10 library questions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95092" y="894179"/>
            <a:ext cx="7488832" cy="40011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SHEET: </a:t>
            </a:r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down answers for questions of interest.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8623" r="5660" b="22393"/>
          <a:stretch/>
        </p:blipFill>
        <p:spPr>
          <a:xfrm>
            <a:off x="179512" y="4149080"/>
            <a:ext cx="5616624" cy="576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6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AU" sz="12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AU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2400" dirty="0" smtClean="0">
                <a:solidFill>
                  <a:srgbClr val="0070C0"/>
                </a:solidFill>
              </a:rPr>
              <a:t>4. Do you have printing and scanning facilities?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B0F0"/>
                </a:solidFill>
              </a:rPr>
              <a:t>Yes. Scanning is free. Wireless printing uses your Student Card. You can add money to your account online or at Autoloader machines in libraries. </a:t>
            </a:r>
            <a:r>
              <a:rPr lang="en-AU" sz="2000" dirty="0">
                <a:solidFill>
                  <a:srgbClr val="00B0F0"/>
                </a:solidFill>
              </a:rPr>
              <a:t>More information: </a:t>
            </a:r>
            <a:r>
              <a:rPr lang="en-AU" sz="2000" dirty="0">
                <a:solidFill>
                  <a:srgbClr val="00B0F0"/>
                </a:solidFill>
                <a:hlinkClick r:id="rId2"/>
              </a:rPr>
              <a:t>https://unicard.unimelb.edu.au</a:t>
            </a:r>
            <a:r>
              <a:rPr lang="en-AU" sz="2000" dirty="0" smtClean="0">
                <a:solidFill>
                  <a:srgbClr val="00B0F0"/>
                </a:solidFill>
                <a:hlinkClick r:id="rId2"/>
              </a:rPr>
              <a:t>/</a:t>
            </a:r>
            <a:endParaRPr lang="en-AU" sz="2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AU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2400" dirty="0" smtClean="0">
                <a:solidFill>
                  <a:srgbClr val="0070C0"/>
                </a:solidFill>
              </a:rPr>
              <a:t>5. Can you help with tech problems?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B0F0"/>
                </a:solidFill>
              </a:rPr>
              <a:t>Student IT can help with wireless connections and tech issues. They are located next to the Information Desk on the ground floor of the library. </a:t>
            </a:r>
            <a:r>
              <a:rPr lang="en-AU" sz="2000" dirty="0">
                <a:solidFill>
                  <a:srgbClr val="00B0F0"/>
                </a:solidFill>
              </a:rPr>
              <a:t>More information: </a:t>
            </a:r>
            <a:r>
              <a:rPr lang="en-AU" sz="2000" dirty="0">
                <a:solidFill>
                  <a:srgbClr val="00B0F0"/>
                </a:solidFill>
                <a:hlinkClick r:id="rId3"/>
              </a:rPr>
              <a:t>http://studentit.unimelb.edu.au</a:t>
            </a:r>
            <a:r>
              <a:rPr lang="en-AU" sz="2000" dirty="0" smtClean="0">
                <a:solidFill>
                  <a:srgbClr val="00B0F0"/>
                </a:solidFill>
                <a:hlinkClick r:id="rId3"/>
              </a:rPr>
              <a:t>/</a:t>
            </a:r>
            <a:endParaRPr lang="en-AU" sz="2000" dirty="0" smtClean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AU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AU" sz="2400" dirty="0" smtClean="0">
                <a:solidFill>
                  <a:srgbClr val="0070C0"/>
                </a:solidFill>
              </a:rPr>
              <a:t>6. How many books can I borrow?</a:t>
            </a:r>
          </a:p>
          <a:p>
            <a:pPr marL="0" indent="0">
              <a:buNone/>
            </a:pPr>
            <a:r>
              <a:rPr lang="en-AU" sz="2400" dirty="0" smtClean="0">
                <a:solidFill>
                  <a:srgbClr val="00B0F0"/>
                </a:solidFill>
              </a:rPr>
              <a:t>100.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Top 10 library questions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95092" y="980728"/>
            <a:ext cx="7488832" cy="40011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SHEET: </a:t>
            </a:r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down answers for questions of interest.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52709" cy="54005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AU" sz="1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1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2400" dirty="0" smtClean="0">
                <a:solidFill>
                  <a:srgbClr val="0070C0"/>
                </a:solidFill>
              </a:rPr>
              <a:t>7. Is </a:t>
            </a:r>
            <a:r>
              <a:rPr lang="en-AU" sz="2400" dirty="0">
                <a:solidFill>
                  <a:srgbClr val="0070C0"/>
                </a:solidFill>
              </a:rPr>
              <a:t>it free to place a hold on an item</a:t>
            </a:r>
            <a:r>
              <a:rPr lang="en-AU" sz="2400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B0F0"/>
                </a:solidFill>
              </a:rPr>
              <a:t>Yes. If an item is currently on loan, you can place a hold on the item to reserve it. </a:t>
            </a:r>
            <a:endParaRPr lang="en-AU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AU" sz="12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AU" sz="2000" dirty="0" smtClean="0">
                <a:solidFill>
                  <a:srgbClr val="0070C0"/>
                </a:solidFill>
              </a:rPr>
              <a:t>8. </a:t>
            </a:r>
            <a:r>
              <a:rPr lang="en-AU" sz="2400" dirty="0" smtClean="0">
                <a:solidFill>
                  <a:srgbClr val="0070C0"/>
                </a:solidFill>
              </a:rPr>
              <a:t>Do </a:t>
            </a:r>
            <a:r>
              <a:rPr lang="en-AU" sz="2400" dirty="0">
                <a:solidFill>
                  <a:srgbClr val="0070C0"/>
                </a:solidFill>
              </a:rPr>
              <a:t>I have to return items to the same library</a:t>
            </a:r>
            <a:r>
              <a:rPr lang="en-AU" sz="2400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B0F0"/>
                </a:solidFill>
              </a:rPr>
              <a:t>The only items you need to return to the same library are High Use items (so we can return them for reuse as quickly as possible). </a:t>
            </a:r>
          </a:p>
          <a:p>
            <a:pPr marL="0" indent="0">
              <a:buNone/>
            </a:pPr>
            <a:endParaRPr lang="en-AU" sz="12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AU" sz="2400" dirty="0" smtClean="0">
                <a:solidFill>
                  <a:srgbClr val="0070C0"/>
                </a:solidFill>
              </a:rPr>
              <a:t>9. Can </a:t>
            </a:r>
            <a:r>
              <a:rPr lang="en-AU" sz="2400" dirty="0">
                <a:solidFill>
                  <a:srgbClr val="0070C0"/>
                </a:solidFill>
              </a:rPr>
              <a:t>I renew my items online</a:t>
            </a:r>
            <a:r>
              <a:rPr lang="en-AU" sz="2400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B0F0"/>
                </a:solidFill>
              </a:rPr>
              <a:t>Yes.  Renew items online through your ‘Borrowing Record’ which is under ‘Quick Links’ on the library homepage (</a:t>
            </a:r>
            <a:r>
              <a:rPr lang="en-AU" sz="2000" dirty="0" smtClean="0">
                <a:solidFill>
                  <a:srgbClr val="00B0F0"/>
                </a:solidFill>
                <a:hlinkClick r:id="rId2"/>
              </a:rPr>
              <a:t>http://www.library.unimelb.edu.au</a:t>
            </a:r>
            <a:r>
              <a:rPr lang="en-AU" sz="2000" dirty="0" smtClean="0">
                <a:solidFill>
                  <a:srgbClr val="00B0F0"/>
                </a:solidFill>
              </a:rPr>
              <a:t>)</a:t>
            </a:r>
          </a:p>
          <a:p>
            <a:pPr marL="0" indent="0">
              <a:buNone/>
            </a:pPr>
            <a:endParaRPr lang="en-AU" sz="1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2400" dirty="0" smtClean="0">
                <a:solidFill>
                  <a:srgbClr val="0070C0"/>
                </a:solidFill>
              </a:rPr>
              <a:t>10. How </a:t>
            </a:r>
            <a:r>
              <a:rPr lang="en-AU" sz="2400" dirty="0">
                <a:solidFill>
                  <a:srgbClr val="0070C0"/>
                </a:solidFill>
              </a:rPr>
              <a:t>can I check my library fines?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B0F0"/>
                </a:solidFill>
              </a:rPr>
              <a:t>Through </a:t>
            </a:r>
            <a:r>
              <a:rPr lang="en-AU" sz="2000" dirty="0">
                <a:solidFill>
                  <a:srgbClr val="00B0F0"/>
                </a:solidFill>
              </a:rPr>
              <a:t>your ‘Borrowing Record</a:t>
            </a:r>
            <a:r>
              <a:rPr lang="en-AU" sz="2000" dirty="0" smtClean="0">
                <a:solidFill>
                  <a:srgbClr val="00B0F0"/>
                </a:solidFill>
              </a:rPr>
              <a:t>’ (see question 9). </a:t>
            </a:r>
            <a:endParaRPr lang="en-AU" sz="2200" dirty="0" smtClean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Top 10 library questions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95092" y="894179"/>
            <a:ext cx="7488832" cy="40011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SHEET: </a:t>
            </a:r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down answers for questions of interest.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5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-11701" y="2852936"/>
            <a:ext cx="914400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A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B: </a:t>
            </a:r>
            <a:r>
              <a:rPr lang="en-AU" dirty="0" smtClean="0"/>
              <a:t>Common research problems</a:t>
            </a:r>
            <a:endParaRPr lang="en-AU" dirty="0"/>
          </a:p>
          <a:p>
            <a:pPr marL="457200" lvl="1" indent="0">
              <a:spcBef>
                <a:spcPct val="20000"/>
              </a:spcBef>
              <a:buNone/>
            </a:pPr>
            <a:r>
              <a:rPr lang="en-AU" b="1" dirty="0" smtClean="0">
                <a:solidFill>
                  <a:srgbClr val="00B0F0"/>
                </a:solidFill>
              </a:rPr>
              <a:t>Advanced research skills</a:t>
            </a:r>
          </a:p>
          <a:p>
            <a:pPr marL="457200" lvl="1" indent="0">
              <a:spcBef>
                <a:spcPct val="20000"/>
              </a:spcBef>
              <a:buNone/>
            </a:pPr>
            <a:endParaRPr lang="en-A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AU" sz="800" dirty="0">
              <a:solidFill>
                <a:srgbClr val="002060"/>
              </a:solidFill>
            </a:endParaRPr>
          </a:p>
          <a:p>
            <a:pPr lvl="1"/>
            <a:endParaRPr lang="en-AU" sz="2600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Common problems facing graduate business students</a:t>
            </a:r>
            <a:endParaRPr lang="en-AU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499480"/>
              </p:ext>
            </p:extLst>
          </p:nvPr>
        </p:nvGraphicFramePr>
        <p:xfrm>
          <a:off x="179512" y="1304763"/>
          <a:ext cx="88569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7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b="1" dirty="0" smtClean="0">
                <a:solidFill>
                  <a:srgbClr val="002060"/>
                </a:solidFill>
                <a:latin typeface="+mn-lt"/>
              </a:rPr>
              <a:t>We’ll </a:t>
            </a:r>
            <a:r>
              <a:rPr lang="en-AU" b="1" dirty="0">
                <a:solidFill>
                  <a:srgbClr val="002060"/>
                </a:solidFill>
                <a:latin typeface="+mn-lt"/>
              </a:rPr>
              <a:t>focus </a:t>
            </a:r>
            <a:r>
              <a:rPr lang="en-AU" b="1" dirty="0" smtClean="0">
                <a:solidFill>
                  <a:srgbClr val="002060"/>
                </a:solidFill>
                <a:latin typeface="+mn-lt"/>
              </a:rPr>
              <a:t>on 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rgbClr val="002060"/>
                </a:solidFill>
                <a:latin typeface="+mn-lt"/>
              </a:rPr>
              <a:t>building your skills 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rgbClr val="002060"/>
                </a:solidFill>
                <a:latin typeface="+mn-lt"/>
              </a:rPr>
              <a:t>at each </a:t>
            </a:r>
            <a:r>
              <a:rPr lang="en-AU" b="1" dirty="0">
                <a:solidFill>
                  <a:srgbClr val="002060"/>
                </a:solidFill>
                <a:latin typeface="+mn-lt"/>
              </a:rPr>
              <a:t>stage of </a:t>
            </a:r>
            <a:endParaRPr lang="en-AU" b="1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en-AU" b="1" dirty="0" smtClean="0">
                <a:solidFill>
                  <a:srgbClr val="002060"/>
                </a:solidFill>
                <a:latin typeface="+mn-lt"/>
              </a:rPr>
              <a:t>the research cycle.</a:t>
            </a:r>
            <a:endParaRPr lang="en-AU" b="1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4" descr="http://static.dreamstime.com/t/chrome-robotic-claw-white-background-50777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" y="0"/>
            <a:ext cx="2561801" cy="19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25684"/>
              </p:ext>
            </p:extLst>
          </p:nvPr>
        </p:nvGraphicFramePr>
        <p:xfrm>
          <a:off x="1691680" y="1340768"/>
          <a:ext cx="7664649" cy="451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1626" y="357203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The research cycle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2103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2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15888"/>
            <a:ext cx="8353425" cy="60991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4800" dirty="0"/>
          </a:p>
          <a:p>
            <a:pPr marL="0" indent="0">
              <a:buNone/>
            </a:pPr>
            <a:endParaRPr lang="en-AU" sz="4800" dirty="0" smtClean="0"/>
          </a:p>
          <a:p>
            <a:pPr marL="0" indent="0">
              <a:buNone/>
            </a:pPr>
            <a:endParaRPr lang="en-AU" sz="4800" dirty="0"/>
          </a:p>
          <a:p>
            <a:pPr marL="0" indent="0">
              <a:buNone/>
            </a:pPr>
            <a:endParaRPr lang="en-AU" sz="4800" dirty="0" smtClean="0"/>
          </a:p>
          <a:p>
            <a:pPr marL="0" indent="0">
              <a:buNone/>
            </a:pP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91336" y="2797014"/>
            <a:ext cx="870114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A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1:</a:t>
            </a:r>
          </a:p>
          <a:p>
            <a:pPr lvl="1">
              <a:spcBef>
                <a:spcPct val="20000"/>
              </a:spcBef>
            </a:pPr>
            <a:r>
              <a:rPr lang="en-A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company and industry information</a:t>
            </a:r>
            <a:endParaRPr lang="en-A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91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74639"/>
            <a:ext cx="8784976" cy="646331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pecialised databases can be found in the library’s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Company, Industry, &amp; </a:t>
            </a:r>
            <a:r>
              <a:rPr lang="en-A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Information’ </a:t>
            </a: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guide. There are databases to support each level of analysis. 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1196752"/>
            <a:ext cx="4320480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Isosceles Triangle 5"/>
          <p:cNvSpPr/>
          <p:nvPr/>
        </p:nvSpPr>
        <p:spPr>
          <a:xfrm rot="5400000">
            <a:off x="3406907" y="3441967"/>
            <a:ext cx="1872206" cy="982180"/>
          </a:xfrm>
          <a:prstGeom prst="triangle">
            <a:avLst/>
          </a:prstGeom>
          <a:solidFill>
            <a:srgbClr val="FF66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5496" y="1904576"/>
          <a:ext cx="4348553" cy="3990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7044" y="127746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Levels of analysis</a:t>
            </a:r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Graphic spid="2" grpId="0">
        <p:bldAsOne/>
      </p:bldGraphic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725"/>
          <a:stretch/>
        </p:blipFill>
        <p:spPr>
          <a:xfrm>
            <a:off x="0" y="-17418"/>
            <a:ext cx="9144000" cy="612987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08773" y="3573016"/>
            <a:ext cx="1584176" cy="864096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7817" y="2602076"/>
            <a:ext cx="48245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‘subject research guide’ showcases the library’s specialised resources for different areas of study. </a:t>
            </a:r>
            <a:endParaRPr lang="en-A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5" idx="1"/>
            <a:endCxn id="2" idx="7"/>
          </p:cNvCxnSpPr>
          <p:nvPr/>
        </p:nvCxnSpPr>
        <p:spPr>
          <a:xfrm flipH="1">
            <a:off x="2360952" y="2894464"/>
            <a:ext cx="1406865" cy="805096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0" y="4326490"/>
            <a:ext cx="4104456" cy="646331"/>
          </a:xfrm>
          <a:prstGeom prst="rect">
            <a:avLst/>
          </a:prstGeom>
          <a:solidFill>
            <a:srgbClr val="D600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 algn="ctr">
              <a:defRPr/>
            </a:pP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find the guides on our website</a:t>
            </a:r>
          </a:p>
          <a:p>
            <a:pPr marL="0" lvl="4" algn="ctr">
              <a:defRPr/>
            </a:pPr>
            <a:r>
              <a:rPr lang="en-A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library.unimelb.edu.au</a:t>
            </a:r>
            <a:endParaRPr lang="en-A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22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975" y="1366895"/>
            <a:ext cx="6881611" cy="4572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640071" y="3099042"/>
            <a:ext cx="3371492" cy="401966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54" y="3080251"/>
            <a:ext cx="3373937" cy="3626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696772" y="4486802"/>
            <a:ext cx="2872718" cy="330931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3" y="188640"/>
            <a:ext cx="8758086" cy="646331"/>
          </a:xfrm>
          <a:prstGeom prst="rect">
            <a:avLst/>
          </a:prstGeom>
          <a:solidFill>
            <a:srgbClr val="D600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range of business and economics guides will support you through your studies. Today we will focus on the </a:t>
            </a:r>
            <a:r>
              <a:rPr lang="en-A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‘Company, Industry, &amp; Country Information’ </a:t>
            </a: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guide. </a:t>
            </a:r>
          </a:p>
        </p:txBody>
      </p:sp>
    </p:spTree>
    <p:extLst>
      <p:ext uri="{BB962C8B-B14F-4D97-AF65-F5344CB8AC3E}">
        <p14:creationId xmlns:p14="http://schemas.microsoft.com/office/powerpoint/2010/main" val="11681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1200" b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3200" b="1" dirty="0" err="1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Giblin</a:t>
            </a: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Eunson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 Library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  <a:ea typeface="ＭＳ Ｐゴシック" charset="0"/>
              </a:rPr>
              <a:t>Building 105, 111 Barry Street</a:t>
            </a:r>
          </a:p>
          <a:p>
            <a:pPr marL="0" indent="0">
              <a:buNone/>
              <a:defRPr/>
            </a:pPr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/>
            </a:r>
            <a:br>
              <a:rPr lang="en-US" sz="12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</a:br>
            <a:endParaRPr lang="en-US" sz="1200" b="1" dirty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Collection</a:t>
            </a:r>
          </a:p>
          <a:p>
            <a:pPr marL="266700" indent="-266700">
              <a:buFont typeface="Arial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  <a:ea typeface="ＭＳ Ｐゴシック" charset="0"/>
              </a:rPr>
              <a:t>Business &amp; Economics </a:t>
            </a:r>
          </a:p>
          <a:p>
            <a:pPr marL="266700" indent="-266700">
              <a:buFont typeface="Arial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  <a:ea typeface="ＭＳ Ｐゴシック" charset="0"/>
              </a:rPr>
              <a:t>Education </a:t>
            </a:r>
          </a:p>
          <a:p>
            <a:pPr marL="0" indent="0">
              <a:buNone/>
              <a:defRPr/>
            </a:pPr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/>
            </a:r>
            <a:br>
              <a:rPr lang="en-US" sz="12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</a:br>
            <a:endParaRPr lang="en-US" sz="1200" b="1" dirty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Connect 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with us</a:t>
            </a:r>
          </a:p>
          <a:p>
            <a:pPr marL="400050" lvl="1" indent="0"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ea typeface="ＭＳ Ｐゴシック" charset="0"/>
                <a:hlinkClick r:id="rId2"/>
              </a:rPr>
              <a:t>library.unimelb.edu.au</a:t>
            </a:r>
            <a:endParaRPr lang="en-US" sz="2000" b="1" dirty="0">
              <a:solidFill>
                <a:srgbClr val="0070C0"/>
              </a:solidFill>
              <a:ea typeface="ＭＳ Ｐゴシック" charset="0"/>
            </a:endParaRPr>
          </a:p>
          <a:p>
            <a:pPr marL="400050" lvl="1" indent="0">
              <a:buNone/>
              <a:defRPr/>
            </a:pPr>
            <a:r>
              <a:rPr lang="en-US" sz="2000" b="1" dirty="0">
                <a:solidFill>
                  <a:srgbClr val="0070C0"/>
                </a:solidFill>
                <a:ea typeface="ＭＳ Ｐゴシック" charset="0"/>
                <a:hlinkClick r:id="rId3"/>
              </a:rPr>
              <a:t>facebook.com/</a:t>
            </a:r>
            <a:r>
              <a:rPr lang="en-US" sz="2000" b="1" dirty="0" err="1">
                <a:solidFill>
                  <a:srgbClr val="0070C0"/>
                </a:solidFill>
                <a:ea typeface="ＭＳ Ｐゴシック" charset="0"/>
                <a:hlinkClick r:id="rId3"/>
              </a:rPr>
              <a:t>unilibrary</a:t>
            </a:r>
            <a:endParaRPr lang="en-US" sz="2000" b="1" dirty="0">
              <a:solidFill>
                <a:srgbClr val="0070C0"/>
              </a:solidFill>
              <a:ea typeface="ＭＳ Ｐゴシック" charset="0"/>
            </a:endParaRPr>
          </a:p>
          <a:p>
            <a:pPr marL="400050" lvl="1" indent="0"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ea typeface="ＭＳ Ｐゴシック" charset="0"/>
                <a:hlinkClick r:id="rId4"/>
              </a:rPr>
              <a:t>twitter.com/</a:t>
            </a:r>
            <a:r>
              <a:rPr lang="en-US" sz="2000" b="1" dirty="0" err="1" smtClean="0">
                <a:solidFill>
                  <a:srgbClr val="0070C0"/>
                </a:solidFill>
                <a:ea typeface="ＭＳ Ｐゴシック" charset="0"/>
                <a:hlinkClick r:id="rId4"/>
              </a:rPr>
              <a:t>unilibrary</a:t>
            </a:r>
            <a:endParaRPr lang="en-US" sz="2000" b="1" dirty="0">
              <a:solidFill>
                <a:srgbClr val="0070C0"/>
              </a:solidFill>
              <a:ea typeface="ＭＳ Ｐゴシック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Introduction</a:t>
            </a:r>
            <a:endParaRPr lang="en-AU" b="1" dirty="0"/>
          </a:p>
        </p:txBody>
      </p:sp>
      <p:pic>
        <p:nvPicPr>
          <p:cNvPr id="5" name="Picture 4" descr="2014-02-18 09.51.5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200" y="1189712"/>
            <a:ext cx="2532730" cy="2483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E:\Giblin Eunson Library images\GE pic Ben Kreunen 2012 Ampitheatre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4762" y="4051991"/>
            <a:ext cx="4884204" cy="188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thomashunsaker.com/alishahunsaker/icons/facebook_icon_circle_512x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4" y="5170554"/>
            <a:ext cx="360376" cy="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7" y="5530929"/>
            <a:ext cx="322301" cy="32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files.softicons.com/download/android-icons/flat-circles-icon-pack-by-vincent-winberg/png/500x500/Home.png">
            <a:hlinkClick r:id="rId2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3" y="4780173"/>
            <a:ext cx="311495" cy="33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78834" cy="5400599"/>
          </a:xfrm>
        </p:spPr>
        <p:txBody>
          <a:bodyPr/>
          <a:lstStyle/>
          <a:p>
            <a:r>
              <a:rPr lang="en-AU" sz="2400" dirty="0" smtClean="0">
                <a:solidFill>
                  <a:srgbClr val="002060"/>
                </a:solidFill>
              </a:rPr>
              <a:t>The information available on an organisation varies dramatically.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availability of company information</a:t>
            </a:r>
            <a:endParaRPr lang="en-AU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87464" y="2700766"/>
          <a:ext cx="3686971" cy="282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139952" y="3501008"/>
            <a:ext cx="151216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97597" y="3501008"/>
            <a:ext cx="151216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74435" y="4941168"/>
            <a:ext cx="114563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52120" y="4941168"/>
            <a:ext cx="151216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96336" y="4941168"/>
            <a:ext cx="151216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4384" y="2995444"/>
            <a:ext cx="4031536" cy="369332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Public companies</a:t>
            </a:r>
            <a:r>
              <a:rPr lang="en-AU" dirty="0">
                <a:solidFill>
                  <a:schemeClr val="bg1"/>
                </a:solidFill>
              </a:rPr>
              <a:t>  </a:t>
            </a:r>
            <a:r>
              <a:rPr lang="en-AU" dirty="0" smtClean="0">
                <a:solidFill>
                  <a:schemeClr val="bg1"/>
                </a:solidFill>
              </a:rPr>
              <a:t>     Multinationals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4435" y="4150821"/>
            <a:ext cx="5034069" cy="646331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Start-ups 	      Small/medium-sized      Not-for-profits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	         private </a:t>
            </a:r>
            <a:r>
              <a:rPr lang="en-AU" dirty="0">
                <a:solidFill>
                  <a:schemeClr val="bg1"/>
                </a:solidFill>
              </a:rPr>
              <a:t>companies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5679878"/>
            <a:ext cx="8784976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SHEET:</a:t>
            </a:r>
            <a:r>
              <a:rPr lang="en-A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Let’s review the types of companies based on information availability. </a:t>
            </a:r>
            <a:endParaRPr lang="en-A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059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Company reports</a:t>
            </a:r>
            <a:endParaRPr lang="en-A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2" y="902657"/>
            <a:ext cx="5387962" cy="3866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49679" y="1462762"/>
            <a:ext cx="1483570" cy="310054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1005123"/>
            <a:ext cx="2879123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AU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to the ‘Company’ section of the guide. </a:t>
            </a:r>
          </a:p>
        </p:txBody>
      </p:sp>
      <p:cxnSp>
        <p:nvCxnSpPr>
          <p:cNvPr id="8" name="Straight Arrow Connector 7"/>
          <p:cNvCxnSpPr>
            <a:stCxn id="7" idx="1"/>
            <a:endCxn id="6" idx="6"/>
          </p:cNvCxnSpPr>
          <p:nvPr/>
        </p:nvCxnSpPr>
        <p:spPr>
          <a:xfrm flipH="1">
            <a:off x="2233249" y="1266733"/>
            <a:ext cx="3778911" cy="351056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5127334" cy="2511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351394" y="2006258"/>
            <a:ext cx="1368152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32040" y="3933056"/>
            <a:ext cx="1080120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12160" y="2276872"/>
            <a:ext cx="2879123" cy="738664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company Australian? This will impact on which company database you search in.</a:t>
            </a: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 flipV="1">
            <a:off x="2892452" y="1884294"/>
            <a:ext cx="3119708" cy="76191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1"/>
          </p:cNvCxnSpPr>
          <p:nvPr/>
        </p:nvCxnSpPr>
        <p:spPr>
          <a:xfrm flipH="1">
            <a:off x="5472102" y="2646204"/>
            <a:ext cx="540058" cy="1142836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2150" y="4821028"/>
            <a:ext cx="3443746" cy="1323439"/>
          </a:xfrm>
          <a:prstGeom prst="rect">
            <a:avLst/>
          </a:prstGeom>
          <a:solidFill>
            <a:srgbClr val="D600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company reports compared to annual reports? </a:t>
            </a:r>
          </a:p>
          <a:p>
            <a:pPr marL="0" lvl="4">
              <a:defRPr/>
            </a:pPr>
            <a:endParaRPr lang="en-AU" sz="6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4" indent="-285750">
              <a:buFont typeface="Wingdings" panose="05000000000000000000" pitchFamily="2" charset="2"/>
              <a:buChar char="ü"/>
              <a:defRPr/>
            </a:pPr>
            <a:r>
              <a:rPr lang="en-AU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Multi-year financials</a:t>
            </a:r>
          </a:p>
          <a:p>
            <a:pPr marL="285750" lvl="4" indent="-285750">
              <a:buFont typeface="Wingdings" panose="05000000000000000000" pitchFamily="2" charset="2"/>
              <a:buChar char="ü"/>
              <a:defRPr/>
            </a:pPr>
            <a:r>
              <a:rPr lang="en-AU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analysis</a:t>
            </a:r>
          </a:p>
          <a:p>
            <a:pPr marL="285750" lvl="4" indent="-285750">
              <a:buFont typeface="Wingdings" panose="05000000000000000000" pitchFamily="2" charset="2"/>
              <a:buChar char="ü"/>
              <a:defRPr/>
            </a:pPr>
            <a:r>
              <a:rPr lang="en-AU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Forecasts </a:t>
            </a:r>
          </a:p>
        </p:txBody>
      </p:sp>
    </p:spTree>
    <p:extLst>
      <p:ext uri="{BB962C8B-B14F-4D97-AF65-F5344CB8AC3E}">
        <p14:creationId xmlns:p14="http://schemas.microsoft.com/office/powerpoint/2010/main" val="23725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7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64486" cy="6237311"/>
          </a:xfrm>
        </p:spPr>
        <p:txBody>
          <a:bodyPr/>
          <a:lstStyle/>
          <a:p>
            <a:r>
              <a:rPr lang="en-AU" dirty="0" smtClean="0">
                <a:solidFill>
                  <a:srgbClr val="002060"/>
                </a:solidFill>
              </a:rPr>
              <a:t>Our three leading databases for Australian company information:</a:t>
            </a:r>
            <a:endParaRPr lang="en-AU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www.ibisworld.com/careers/images/IBISWorld-logo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3" y="2922833"/>
            <a:ext cx="2512342" cy="9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5154"/>
            <a:ext cx="2990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010" y="4623638"/>
            <a:ext cx="3123527" cy="83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0537" y="1507783"/>
            <a:ext cx="5141577" cy="646331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reports on the top 50,000 public and private Australian companies. </a:t>
            </a:r>
            <a:endParaRPr lang="en-AU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0537" y="2916303"/>
            <a:ext cx="5137927" cy="923330"/>
          </a:xfrm>
          <a:prstGeom prst="rect">
            <a:avLst/>
          </a:prstGeom>
          <a:solidFill>
            <a:srgbClr val="D600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reports on the top 2000 Australian and New Zealand public and private companies. </a:t>
            </a:r>
            <a:endParaRPr lang="en-AU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0794" y="4687907"/>
            <a:ext cx="5137670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reports on </a:t>
            </a:r>
            <a:r>
              <a:rPr lang="en-AU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public </a:t>
            </a:r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companies. </a:t>
            </a:r>
            <a:endParaRPr lang="en-AU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0599"/>
          </a:xfrm>
        </p:spPr>
        <p:txBody>
          <a:bodyPr/>
          <a:lstStyle/>
          <a:p>
            <a:r>
              <a:rPr lang="en-AU" sz="2400" dirty="0" smtClean="0">
                <a:solidFill>
                  <a:srgbClr val="002060"/>
                </a:solidFill>
              </a:rPr>
              <a:t>Our collection of industry databases provides access to a range of premium reports and proprietary data produced by analysts.</a:t>
            </a:r>
          </a:p>
          <a:p>
            <a:r>
              <a:rPr lang="en-AU" sz="2400" dirty="0" smtClean="0">
                <a:solidFill>
                  <a:srgbClr val="002060"/>
                </a:solidFill>
              </a:rPr>
              <a:t>These </a:t>
            </a:r>
            <a:r>
              <a:rPr lang="en-AU" sz="2400" dirty="0">
                <a:solidFill>
                  <a:srgbClr val="002060"/>
                </a:solidFill>
              </a:rPr>
              <a:t>databases are owned by competing information services companies – they each have strengths and specialisations to </a:t>
            </a:r>
            <a:r>
              <a:rPr lang="en-AU" sz="2400" dirty="0" smtClean="0">
                <a:solidFill>
                  <a:srgbClr val="002060"/>
                </a:solidFill>
              </a:rPr>
              <a:t>differentiate </a:t>
            </a:r>
            <a:r>
              <a:rPr lang="en-AU" sz="2400" dirty="0">
                <a:solidFill>
                  <a:srgbClr val="002060"/>
                </a:solidFill>
              </a:rPr>
              <a:t>themselves. </a:t>
            </a:r>
            <a:endParaRPr lang="en-AU" sz="2400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Industry reports – Australia and international markets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6" y="3169338"/>
            <a:ext cx="3312368" cy="735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82" y="3169338"/>
            <a:ext cx="2822037" cy="625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3"/>
          <a:stretch/>
        </p:blipFill>
        <p:spPr>
          <a:xfrm>
            <a:off x="251520" y="4274238"/>
            <a:ext cx="2664296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71" y="4511067"/>
            <a:ext cx="2425514" cy="473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0" b="19761"/>
          <a:stretch/>
        </p:blipFill>
        <p:spPr>
          <a:xfrm>
            <a:off x="4096167" y="3092723"/>
            <a:ext cx="1673331" cy="1012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41" y="4411058"/>
            <a:ext cx="2742347" cy="9882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954" y="5665060"/>
            <a:ext cx="8170092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We </a:t>
            </a:r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 searching across several of these </a:t>
            </a:r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databases.</a:t>
            </a:r>
          </a:p>
        </p:txBody>
      </p:sp>
    </p:spTree>
    <p:extLst>
      <p:ext uri="{BB962C8B-B14F-4D97-AF65-F5344CB8AC3E}">
        <p14:creationId xmlns:p14="http://schemas.microsoft.com/office/powerpoint/2010/main" val="11797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0599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 smtClean="0">
                <a:solidFill>
                  <a:srgbClr val="002060"/>
                </a:solidFill>
              </a:rPr>
              <a:t>A client has designed an app for customer bookings and payments. They believe a major customer segment could be hair salons. They want to understand:</a:t>
            </a:r>
            <a:endParaRPr lang="en-AU" sz="2800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Scenario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72674" y="3068960"/>
            <a:ext cx="8598651" cy="267765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457200" lvl="2" indent="-457200">
              <a:buAutoNum type="arabicPeriod"/>
            </a:pPr>
            <a:r>
              <a:rPr lang="en-A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Australia, is the hairdressing industry forecast to grow or decline in the next five years? </a:t>
            </a:r>
          </a:p>
          <a:p>
            <a:pPr marL="457200" lvl="2" indent="-457200">
              <a:buAutoNum type="arabicPeriod"/>
            </a:pPr>
            <a:endParaRPr lang="en-A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buAutoNum type="arabicPeriod"/>
            </a:pPr>
            <a:r>
              <a:rPr lang="en-A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the largest companies to target in this industry?</a:t>
            </a:r>
          </a:p>
        </p:txBody>
      </p:sp>
    </p:spTree>
    <p:extLst>
      <p:ext uri="{BB962C8B-B14F-4D97-AF65-F5344CB8AC3E}">
        <p14:creationId xmlns:p14="http://schemas.microsoft.com/office/powerpoint/2010/main" val="32844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059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Australian industry reports</a:t>
            </a:r>
            <a:endParaRPr lang="en-AU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3" y="938547"/>
            <a:ext cx="8897944" cy="353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179512" y="1340768"/>
            <a:ext cx="1177779" cy="28803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flipH="1">
            <a:off x="323528" y="1586619"/>
            <a:ext cx="28466" cy="33205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986" y="4907119"/>
            <a:ext cx="8928992" cy="104644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IBISWorld</a:t>
            </a:r>
            <a:r>
              <a:rPr lang="en-A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the most comprehensive range of reports (500+) on Australian industries. </a:t>
            </a:r>
          </a:p>
          <a:p>
            <a:pPr marL="0" lvl="4">
              <a:defRPr/>
            </a:pPr>
            <a:endParaRPr lang="en-AU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7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0599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4" y="2852936"/>
            <a:ext cx="8499398" cy="3268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Example: </a:t>
            </a:r>
            <a:r>
              <a:rPr lang="en-AU" dirty="0" err="1" smtClean="0"/>
              <a:t>IBISWorld</a:t>
            </a:r>
            <a:r>
              <a:rPr lang="en-AU" dirty="0" smtClean="0"/>
              <a:t> industry reports</a:t>
            </a:r>
            <a:endParaRPr lang="en-AU" dirty="0"/>
          </a:p>
        </p:txBody>
      </p:sp>
      <p:sp>
        <p:nvSpPr>
          <p:cNvPr id="12" name="Oval 11"/>
          <p:cNvSpPr/>
          <p:nvPr/>
        </p:nvSpPr>
        <p:spPr>
          <a:xfrm>
            <a:off x="3136743" y="4682364"/>
            <a:ext cx="979934" cy="401549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6184" y="4217493"/>
            <a:ext cx="720080" cy="539827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>
            <a:endCxn id="19" idx="0"/>
          </p:cNvCxnSpPr>
          <p:nvPr/>
        </p:nvCxnSpPr>
        <p:spPr>
          <a:xfrm flipH="1">
            <a:off x="7398314" y="2332505"/>
            <a:ext cx="421365" cy="274628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2" idx="2"/>
            <a:endCxn id="15" idx="0"/>
          </p:cNvCxnSpPr>
          <p:nvPr/>
        </p:nvCxnSpPr>
        <p:spPr>
          <a:xfrm flipH="1">
            <a:off x="556224" y="1756205"/>
            <a:ext cx="1041811" cy="246128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5" idx="2"/>
          </p:cNvCxnSpPr>
          <p:nvPr/>
        </p:nvCxnSpPr>
        <p:spPr>
          <a:xfrm flipH="1">
            <a:off x="3131841" y="2640282"/>
            <a:ext cx="1448190" cy="1995324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660232" y="5078785"/>
            <a:ext cx="1476164" cy="40654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75" y="925208"/>
            <a:ext cx="3097520" cy="830997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600" b="1" dirty="0" smtClean="0">
                <a:solidFill>
                  <a:schemeClr val="bg1"/>
                </a:solidFill>
              </a:rPr>
              <a:t>Download the full </a:t>
            </a:r>
            <a:r>
              <a:rPr lang="en-AU" sz="1600" b="1" dirty="0">
                <a:solidFill>
                  <a:schemeClr val="bg1"/>
                </a:solidFill>
              </a:rPr>
              <a:t>PDF </a:t>
            </a:r>
            <a:r>
              <a:rPr lang="en-AU" sz="1600" b="1" dirty="0" smtClean="0">
                <a:solidFill>
                  <a:schemeClr val="bg1"/>
                </a:solidFill>
              </a:rPr>
              <a:t>reports so you can cite the document (generally about </a:t>
            </a:r>
            <a:r>
              <a:rPr lang="en-AU" sz="1600" b="1" dirty="0">
                <a:solidFill>
                  <a:schemeClr val="bg1"/>
                </a:solidFill>
              </a:rPr>
              <a:t>20-30 pages</a:t>
            </a:r>
            <a:r>
              <a:rPr lang="en-AU" sz="1600" b="1" dirty="0" smtClean="0">
                <a:solidFill>
                  <a:schemeClr val="bg1"/>
                </a:solidFill>
              </a:rPr>
              <a:t>).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11503" y="1809285"/>
            <a:ext cx="2537056" cy="830997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600" b="1" dirty="0" smtClean="0">
                <a:solidFill>
                  <a:schemeClr val="bg1"/>
                </a:solidFill>
              </a:rPr>
              <a:t>Click through these tabs to find data on industry growth and forecasts</a:t>
            </a:r>
            <a:r>
              <a:rPr lang="en-AU" sz="1400" b="1" dirty="0" smtClean="0">
                <a:solidFill>
                  <a:schemeClr val="bg1"/>
                </a:solidFill>
              </a:rPr>
              <a:t>.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31533" y="4682364"/>
            <a:ext cx="864096" cy="401549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2200" y="1809285"/>
            <a:ext cx="2606473" cy="830997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600" b="1" dirty="0" smtClean="0">
                <a:solidFill>
                  <a:schemeClr val="bg1"/>
                </a:solidFill>
              </a:rPr>
              <a:t>Good source of recent data. Most reports updated quarterly/bi-annually.</a:t>
            </a:r>
            <a:endParaRPr lang="en-A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22" grpId="0" animBg="1"/>
      <p:bldP spid="25" grpId="0" animBg="1"/>
      <p:bldP spid="26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6633"/>
            <a:ext cx="8352928" cy="6099200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4800" dirty="0"/>
          </a:p>
          <a:p>
            <a:pPr marL="0" indent="0">
              <a:buNone/>
            </a:pPr>
            <a:endParaRPr lang="en-AU" sz="4800" dirty="0" smtClean="0"/>
          </a:p>
          <a:p>
            <a:pPr marL="0" indent="0">
              <a:buNone/>
            </a:pPr>
            <a:endParaRPr lang="en-AU" sz="4800" dirty="0"/>
          </a:p>
          <a:p>
            <a:pPr marL="0" indent="0">
              <a:buNone/>
            </a:pPr>
            <a:endParaRPr lang="en-AU" sz="4800" dirty="0" smtClean="0"/>
          </a:p>
          <a:p>
            <a:pPr marL="0" indent="0">
              <a:buNone/>
            </a:pP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91336" y="2797014"/>
            <a:ext cx="8952663" cy="159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AU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2:</a:t>
            </a:r>
          </a:p>
          <a:p>
            <a:pPr lvl="1">
              <a:spcBef>
                <a:spcPct val="20000"/>
              </a:spcBef>
            </a:pPr>
            <a:r>
              <a:rPr lang="en-AU" sz="2800" dirty="0" smtClean="0">
                <a:solidFill>
                  <a:srgbClr val="00B0F0"/>
                </a:solidFill>
              </a:rPr>
              <a:t>Understanding </a:t>
            </a:r>
            <a:r>
              <a:rPr lang="en-AU" sz="2800" dirty="0">
                <a:solidFill>
                  <a:srgbClr val="00B0F0"/>
                </a:solidFill>
              </a:rPr>
              <a:t>the latest industry thought leadership and research news</a:t>
            </a:r>
            <a:endParaRPr lang="en-A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54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Accessing online news</a:t>
            </a:r>
            <a:endParaRPr lang="en-AU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921657"/>
            <a:ext cx="6408712" cy="5230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18122" y="1988840"/>
            <a:ext cx="2412776" cy="236988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paywalls by accessing our newspaper subscriptions online. </a:t>
            </a:r>
          </a:p>
          <a:p>
            <a:endParaRPr lang="en-AU" sz="1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library.unimelb.edu.au/business-resources</a:t>
            </a:r>
            <a:endParaRPr lang="en-AU" sz="1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1771" y="6335928"/>
            <a:ext cx="5467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library.unimelb.edu.au/business-resources</a:t>
            </a:r>
            <a:endParaRPr lang="en-AU" sz="2000" b="1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 you prefer to read?</a:t>
            </a:r>
            <a:endParaRPr lang="en-AU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96" y="908514"/>
            <a:ext cx="3568313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71" y="899453"/>
            <a:ext cx="5335156" cy="507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37201" y="3462025"/>
            <a:ext cx="1728192" cy="64633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from the website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5" y="1956200"/>
            <a:ext cx="3533064" cy="4045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9552" y="4509120"/>
            <a:ext cx="2448272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 the digital replica of the print edition</a:t>
            </a:r>
          </a:p>
        </p:txBody>
      </p:sp>
    </p:spTree>
    <p:extLst>
      <p:ext uri="{BB962C8B-B14F-4D97-AF65-F5344CB8AC3E}">
        <p14:creationId xmlns:p14="http://schemas.microsoft.com/office/powerpoint/2010/main" val="280455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b="1" dirty="0">
                <a:solidFill>
                  <a:srgbClr val="0070C0"/>
                </a:solidFill>
              </a:rPr>
              <a:t>	</a:t>
            </a:r>
            <a:endParaRPr lang="en-AU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96" y="1696185"/>
            <a:ext cx="5611498" cy="26382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and economics librarians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04" y="1769958"/>
            <a:ext cx="1546790" cy="1624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4172" y="1844824"/>
            <a:ext cx="1358658" cy="1557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8318" y="3835787"/>
            <a:ext cx="564396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51407" y="3537011"/>
            <a:ext cx="13376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rgbClr val="3366CC"/>
                </a:solidFill>
              </a:rPr>
              <a:t>Aimee Clague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5148" y="3537010"/>
            <a:ext cx="13376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rgbClr val="3366CC"/>
                </a:solidFill>
              </a:rPr>
              <a:t>Ben Gilmour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22" y="3862066"/>
            <a:ext cx="1820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00B0F0"/>
                </a:solidFill>
              </a:rPr>
              <a:t>Biomedical research &amp; commercialisation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15168" y="3826536"/>
            <a:ext cx="1671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00B0F0"/>
                </a:solidFill>
              </a:rPr>
              <a:t>Business case analysis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93035" y="3537009"/>
            <a:ext cx="13376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rgbClr val="3366CC"/>
                </a:solidFill>
              </a:rPr>
              <a:t>Bernard Lyons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8214" y="3547898"/>
            <a:ext cx="14071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err="1" smtClean="0">
                <a:solidFill>
                  <a:srgbClr val="3366CC"/>
                </a:solidFill>
              </a:rPr>
              <a:t>Kristijan</a:t>
            </a:r>
            <a:r>
              <a:rPr lang="en-AU" sz="1200" b="1" dirty="0" smtClean="0">
                <a:solidFill>
                  <a:srgbClr val="3366CC"/>
                </a:solidFill>
              </a:rPr>
              <a:t> Causovski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5810" y="3558788"/>
            <a:ext cx="13376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rgbClr val="3366CC"/>
                </a:solidFill>
              </a:rPr>
              <a:t>Trent Hennessey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2521" y="3861871"/>
            <a:ext cx="167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00B0F0"/>
                </a:solidFill>
              </a:rPr>
              <a:t>Business law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6113" y="3833410"/>
            <a:ext cx="2136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00B0F0"/>
                </a:solidFill>
              </a:rPr>
              <a:t>Banking </a:t>
            </a:r>
            <a:r>
              <a:rPr lang="en-AU" sz="1400" dirty="0">
                <a:solidFill>
                  <a:srgbClr val="00B0F0"/>
                </a:solidFill>
              </a:rPr>
              <a:t>&amp;</a:t>
            </a:r>
            <a:r>
              <a:rPr lang="en-AU" sz="1400" dirty="0" smtClean="0">
                <a:solidFill>
                  <a:srgbClr val="00B0F0"/>
                </a:solidFill>
              </a:rPr>
              <a:t>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00B0F0"/>
                </a:solidFill>
              </a:rPr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00B0F0"/>
                </a:solidFill>
              </a:rPr>
              <a:t>Economics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8341" y="3833410"/>
            <a:ext cx="1999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00B0F0"/>
                </a:solidFill>
              </a:rPr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00B0F0"/>
                </a:solidFill>
              </a:rPr>
              <a:t>HR &amp;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00B0F0"/>
                </a:solidFill>
              </a:rPr>
              <a:t>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3523563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 </a:t>
            </a:r>
          </a:p>
          <a:p>
            <a:pPr>
              <a:buFont typeface="Arial"/>
              <a:buChar char="•"/>
            </a:pPr>
            <a:endParaRPr lang="en-AU" dirty="0" smtClean="0">
              <a:hlinkClick r:id="rId2"/>
            </a:endParaRPr>
          </a:p>
          <a:p>
            <a:pPr>
              <a:buFont typeface="Arial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"/>
          <a:stretch/>
        </p:blipFill>
        <p:spPr>
          <a:xfrm>
            <a:off x="127475" y="944104"/>
            <a:ext cx="7705675" cy="522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Academic perspectives on the news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7308304" y="1268760"/>
            <a:ext cx="1712978" cy="2585323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and authoritative news written by academic researchers.</a:t>
            </a:r>
          </a:p>
          <a:p>
            <a:endParaRPr lang="en-AU" sz="1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their excellent daily e-newsletter</a:t>
            </a:r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A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66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 </a:t>
            </a:r>
          </a:p>
          <a:p>
            <a:pPr>
              <a:buFont typeface="Arial"/>
              <a:buChar char="•"/>
            </a:pPr>
            <a:endParaRPr lang="en-AU" dirty="0" smtClean="0">
              <a:hlinkClick r:id="rId2"/>
            </a:endParaRPr>
          </a:p>
          <a:p>
            <a:pPr>
              <a:buFont typeface="Arial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insights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716261" y="2433049"/>
            <a:ext cx="4392488" cy="203132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world’s leading consulting firms each maintain a library of their research publications. </a:t>
            </a:r>
          </a:p>
          <a:p>
            <a:endParaRPr lang="en-A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companies to explore and sign-up to their newsletters and social media links.</a:t>
            </a:r>
            <a:endParaRPr lang="en-A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6449" y="1003834"/>
            <a:ext cx="8831101" cy="4951945"/>
            <a:chOff x="156449" y="1003834"/>
            <a:chExt cx="8831101" cy="4951945"/>
          </a:xfrm>
        </p:grpSpPr>
        <p:pic>
          <p:nvPicPr>
            <p:cNvPr id="2050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447200"/>
              <a:ext cx="21431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9575" y="4561316"/>
              <a:ext cx="284797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161" y="4840912"/>
              <a:ext cx="28384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9" y="3933358"/>
              <a:ext cx="19050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>
              <a:hlinkClick r:id="rId11"/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82176" y="1483518"/>
              <a:ext cx="1705374" cy="764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548" y="1003834"/>
              <a:ext cx="117157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>
              <a:hlinkClick r:id="rId15"/>
            </p:cNvPr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60591" y="2816479"/>
              <a:ext cx="1526959" cy="99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5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455" y="1105059"/>
              <a:ext cx="1844799" cy="79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6">
              <a:hlinkClick r:id="rId19"/>
            </p:cNvPr>
            <p:cNvPicPr>
              <a:picLocks noChangeAspect="1" noChangeArrowheads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61256" y="5131913"/>
              <a:ext cx="2573983" cy="823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hlinkClick r:id="rId21"/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24" y="2255359"/>
              <a:ext cx="1345221" cy="1122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2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059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 </a:t>
            </a:r>
          </a:p>
          <a:p>
            <a:pPr>
              <a:buFont typeface="Arial"/>
              <a:buChar char="•"/>
            </a:pPr>
            <a:endParaRPr lang="en-AU" dirty="0" smtClean="0">
              <a:hlinkClick r:id="rId2"/>
            </a:endParaRPr>
          </a:p>
          <a:p>
            <a:pPr>
              <a:buFont typeface="Arial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86" y="141396"/>
            <a:ext cx="9144000" cy="576064"/>
          </a:xfrm>
        </p:spPr>
        <p:txBody>
          <a:bodyPr/>
          <a:lstStyle/>
          <a:p>
            <a:r>
              <a:rPr lang="en-AU" dirty="0"/>
              <a:t>Industry insights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3" y="908720"/>
            <a:ext cx="4608513" cy="5225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076056" y="3059828"/>
            <a:ext cx="3824437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industry insights are also provided in our </a:t>
            </a:r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Management</a:t>
            </a:r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subject guide. </a:t>
            </a:r>
            <a:endParaRPr lang="en-A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ea typeface="ＭＳ Ｐゴシック" charset="0"/>
                <a:hlinkClick r:id="rId2"/>
              </a:rPr>
              <a:t>Factiva</a:t>
            </a:r>
            <a:r>
              <a:rPr lang="en-US" sz="2000" b="1" dirty="0" smtClean="0">
                <a:solidFill>
                  <a:srgbClr val="002060"/>
                </a:solidFill>
                <a:ea typeface="ＭＳ Ｐゴシック" charset="0"/>
              </a:rPr>
              <a:t> is a continuously </a:t>
            </a:r>
            <a:r>
              <a:rPr lang="en-US" sz="2000" b="1" dirty="0">
                <a:solidFill>
                  <a:srgbClr val="002060"/>
                </a:solidFill>
                <a:ea typeface="ＭＳ Ｐゴシック" charset="0"/>
              </a:rPr>
              <a:t>updated </a:t>
            </a:r>
            <a:r>
              <a:rPr lang="en-US" sz="2000" b="1" dirty="0" smtClean="0">
                <a:solidFill>
                  <a:srgbClr val="002060"/>
                </a:solidFill>
                <a:ea typeface="ＭＳ Ｐゴシック" charset="0"/>
              </a:rPr>
              <a:t>global </a:t>
            </a:r>
            <a:r>
              <a:rPr lang="en-US" sz="2000" b="1" dirty="0">
                <a:solidFill>
                  <a:srgbClr val="002060"/>
                </a:solidFill>
                <a:ea typeface="ＭＳ Ｐゴシック" charset="0"/>
              </a:rPr>
              <a:t>news </a:t>
            </a:r>
            <a:r>
              <a:rPr lang="en-US" sz="2000" b="1" dirty="0" smtClean="0">
                <a:solidFill>
                  <a:srgbClr val="002060"/>
                </a:solidFill>
                <a:ea typeface="ＭＳ Ｐゴシック" charset="0"/>
              </a:rPr>
              <a:t>database of  </a:t>
            </a:r>
            <a:r>
              <a:rPr lang="en-US" sz="2000" b="1" dirty="0" smtClean="0">
                <a:solidFill>
                  <a:srgbClr val="FF6600"/>
                </a:solidFill>
                <a:ea typeface="ＭＳ Ｐゴシック" charset="0"/>
              </a:rPr>
              <a:t>35,000+ newspapers</a:t>
            </a:r>
            <a:r>
              <a:rPr lang="en-US" sz="2000" b="1" dirty="0">
                <a:solidFill>
                  <a:srgbClr val="002060"/>
                </a:solidFill>
                <a:ea typeface="ＭＳ Ｐゴシック" charset="0"/>
              </a:rPr>
              <a:t>, magazines, </a:t>
            </a:r>
            <a:r>
              <a:rPr lang="en-US" sz="2000" b="1" dirty="0" smtClean="0">
                <a:solidFill>
                  <a:srgbClr val="002060"/>
                </a:solidFill>
                <a:ea typeface="ＭＳ Ｐゴシック" charset="0"/>
              </a:rPr>
              <a:t>trade journals, newswires from Dow Jones and Reuters</a:t>
            </a:r>
            <a:r>
              <a:rPr lang="en-US" sz="2000" b="1" dirty="0">
                <a:solidFill>
                  <a:srgbClr val="002060"/>
                </a:solidFill>
                <a:ea typeface="ＭＳ Ｐゴシック" charset="0"/>
              </a:rPr>
              <a:t>, blogs, </a:t>
            </a:r>
            <a:r>
              <a:rPr lang="en-US" sz="2000" b="1" dirty="0" smtClean="0">
                <a:solidFill>
                  <a:srgbClr val="002060"/>
                </a:solidFill>
                <a:ea typeface="ＭＳ Ｐゴシック" charset="0"/>
              </a:rPr>
              <a:t>and websites from </a:t>
            </a:r>
            <a:r>
              <a:rPr lang="en-US" sz="2000" b="1" dirty="0">
                <a:solidFill>
                  <a:srgbClr val="002060"/>
                </a:solidFill>
                <a:ea typeface="ＭＳ Ｐゴシック" charset="0"/>
              </a:rPr>
              <a:t>more than </a:t>
            </a:r>
            <a:r>
              <a:rPr lang="en-US" sz="2000" b="1" dirty="0">
                <a:solidFill>
                  <a:srgbClr val="D60093"/>
                </a:solidFill>
                <a:ea typeface="ＭＳ Ｐゴシック" charset="0"/>
              </a:rPr>
              <a:t>200 </a:t>
            </a:r>
            <a:r>
              <a:rPr lang="en-US" sz="2000" b="1" dirty="0" smtClean="0">
                <a:solidFill>
                  <a:srgbClr val="D60093"/>
                </a:solidFill>
                <a:ea typeface="ＭＳ Ｐゴシック" charset="0"/>
              </a:rPr>
              <a:t>countries</a:t>
            </a:r>
            <a:r>
              <a:rPr lang="en-US" sz="2000" b="1" dirty="0" smtClean="0">
                <a:solidFill>
                  <a:srgbClr val="002060"/>
                </a:solidFill>
                <a:ea typeface="ＭＳ Ｐゴシック" charset="0"/>
              </a:rPr>
              <a:t>.</a:t>
            </a:r>
          </a:p>
          <a:p>
            <a:endParaRPr lang="en-US" sz="1200" b="1" dirty="0">
              <a:solidFill>
                <a:srgbClr val="0070C0"/>
              </a:solidFill>
              <a:ea typeface="ＭＳ Ｐゴシック" charset="0"/>
            </a:endParaRP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ea typeface="ＭＳ Ｐゴシック" charset="0"/>
              </a:rPr>
              <a:t>Factiva contains full-text copies of newspaper articles.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ea typeface="ＭＳ Ｐゴシック" charset="0"/>
              </a:rPr>
              <a:t>The library has access for 10 concurrent users at a time.</a:t>
            </a:r>
            <a:endParaRPr lang="en-US" sz="2000" b="1" dirty="0">
              <a:solidFill>
                <a:srgbClr val="0070C0"/>
              </a:solidFill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0070C0"/>
              </a:solidFill>
              <a:ea typeface="ＭＳ Ｐゴシック" charset="0"/>
            </a:endParaRPr>
          </a:p>
          <a:p>
            <a:endParaRPr lang="en-US" sz="3200" b="1" dirty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Meta-searching business news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3356992"/>
            <a:ext cx="7093303" cy="278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012160" y="4194961"/>
            <a:ext cx="1728192" cy="36004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6633"/>
            <a:ext cx="8352928" cy="6099200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4800" dirty="0"/>
          </a:p>
          <a:p>
            <a:pPr marL="0" indent="0">
              <a:buNone/>
            </a:pPr>
            <a:endParaRPr lang="en-AU" sz="4800" dirty="0" smtClean="0"/>
          </a:p>
          <a:p>
            <a:pPr marL="0" indent="0">
              <a:buNone/>
            </a:pPr>
            <a:endParaRPr lang="en-AU" sz="4800" dirty="0"/>
          </a:p>
          <a:p>
            <a:pPr marL="0" indent="0">
              <a:buNone/>
            </a:pPr>
            <a:endParaRPr lang="en-AU" sz="4800" dirty="0" smtClean="0"/>
          </a:p>
          <a:p>
            <a:pPr marL="0" indent="0">
              <a:buNone/>
            </a:pP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91336" y="2797014"/>
            <a:ext cx="895266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A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ct val="20000"/>
              </a:spcBef>
            </a:pPr>
            <a:r>
              <a:rPr lang="en-AU" sz="2800" dirty="0" smtClean="0">
                <a:solidFill>
                  <a:srgbClr val="00B0F0"/>
                </a:solidFill>
              </a:rPr>
              <a:t>Navigating the academic literature</a:t>
            </a:r>
            <a:endParaRPr lang="en-A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49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AU" sz="12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AU" sz="2400" dirty="0" smtClean="0">
                <a:solidFill>
                  <a:srgbClr val="002060"/>
                </a:solidFill>
              </a:rPr>
              <a:t>Commonly used resources in business and economics</a:t>
            </a:r>
            <a:br>
              <a:rPr lang="en-AU" sz="2400" dirty="0" smtClean="0">
                <a:solidFill>
                  <a:srgbClr val="002060"/>
                </a:solidFill>
              </a:rPr>
            </a:br>
            <a:endParaRPr lang="en-AU" sz="1200" dirty="0" smtClean="0">
              <a:solidFill>
                <a:srgbClr val="002060"/>
              </a:solidFill>
            </a:endParaRPr>
          </a:p>
          <a:p>
            <a:pPr marL="685800" lvl="1">
              <a:buFont typeface="Wingdings" panose="05000000000000000000" pitchFamily="2" charset="2"/>
              <a:buChar char="ü"/>
              <a:defRPr/>
            </a:pPr>
            <a:r>
              <a:rPr lang="en-AU" sz="2400" dirty="0" smtClean="0">
                <a:solidFill>
                  <a:srgbClr val="0070C0"/>
                </a:solidFill>
              </a:rPr>
              <a:t>Company </a:t>
            </a:r>
            <a:r>
              <a:rPr lang="en-AU" sz="2400" dirty="0">
                <a:solidFill>
                  <a:srgbClr val="0070C0"/>
                </a:solidFill>
              </a:rPr>
              <a:t>reports</a:t>
            </a:r>
          </a:p>
          <a:p>
            <a:pPr marL="685800" lvl="1">
              <a:buFont typeface="Wingdings" panose="05000000000000000000" pitchFamily="2" charset="2"/>
              <a:buChar char="ü"/>
              <a:defRPr/>
            </a:pPr>
            <a:r>
              <a:rPr lang="en-AU" sz="2400" dirty="0">
                <a:solidFill>
                  <a:srgbClr val="0070C0"/>
                </a:solidFill>
              </a:rPr>
              <a:t>Industry profiles</a:t>
            </a:r>
          </a:p>
          <a:p>
            <a:pPr marL="685800" lvl="1">
              <a:buFont typeface="Wingdings" panose="05000000000000000000" pitchFamily="2" charset="2"/>
              <a:buChar char="ü"/>
              <a:defRPr/>
            </a:pPr>
            <a:r>
              <a:rPr lang="en-AU" sz="2400" dirty="0">
                <a:solidFill>
                  <a:srgbClr val="0070C0"/>
                </a:solidFill>
              </a:rPr>
              <a:t>Government reports</a:t>
            </a:r>
          </a:p>
          <a:p>
            <a:pPr marL="685800" lvl="1">
              <a:buFont typeface="Wingdings" panose="05000000000000000000" pitchFamily="2" charset="2"/>
              <a:buChar char="ü"/>
              <a:defRPr/>
            </a:pPr>
            <a:r>
              <a:rPr lang="en-AU" sz="2400" dirty="0" smtClean="0">
                <a:solidFill>
                  <a:srgbClr val="0070C0"/>
                </a:solidFill>
              </a:rPr>
              <a:t>Books </a:t>
            </a:r>
            <a:r>
              <a:rPr lang="en-AU" sz="2400" dirty="0">
                <a:solidFill>
                  <a:srgbClr val="0070C0"/>
                </a:solidFill>
              </a:rPr>
              <a:t>or eBooks</a:t>
            </a:r>
          </a:p>
          <a:p>
            <a:pPr marL="685800" lvl="1">
              <a:buFont typeface="Wingdings" panose="05000000000000000000" pitchFamily="2" charset="2"/>
              <a:buChar char="ü"/>
              <a:defRPr/>
            </a:pPr>
            <a:r>
              <a:rPr lang="en-AU" sz="2400" dirty="0">
                <a:solidFill>
                  <a:srgbClr val="0070C0"/>
                </a:solidFill>
              </a:rPr>
              <a:t>Case studies</a:t>
            </a:r>
          </a:p>
          <a:p>
            <a:pPr marL="685800" lvl="1">
              <a:buFont typeface="Wingdings" panose="05000000000000000000" pitchFamily="2" charset="2"/>
              <a:buChar char="ü"/>
              <a:defRPr/>
            </a:pPr>
            <a:r>
              <a:rPr lang="en-AU" sz="2400" dirty="0">
                <a:solidFill>
                  <a:srgbClr val="0070C0"/>
                </a:solidFill>
              </a:rPr>
              <a:t>Newspaper articles</a:t>
            </a:r>
          </a:p>
          <a:p>
            <a:pPr marL="685800" lvl="1">
              <a:buFont typeface="Wingdings" panose="05000000000000000000" pitchFamily="2" charset="2"/>
              <a:buChar char="ü"/>
              <a:defRPr/>
            </a:pPr>
            <a:r>
              <a:rPr lang="en-AU" sz="2400" dirty="0">
                <a:solidFill>
                  <a:srgbClr val="0070C0"/>
                </a:solidFill>
              </a:rPr>
              <a:t>Statistics or financial information</a:t>
            </a:r>
          </a:p>
          <a:p>
            <a:pPr marL="685800" lvl="1">
              <a:buFont typeface="Wingdings" panose="05000000000000000000" pitchFamily="2" charset="2"/>
              <a:buChar char="ü"/>
              <a:defRPr/>
            </a:pPr>
            <a:r>
              <a:rPr lang="en-AU" sz="2400" dirty="0">
                <a:solidFill>
                  <a:srgbClr val="0070C0"/>
                </a:solidFill>
              </a:rPr>
              <a:t>Trade journal </a:t>
            </a:r>
            <a:r>
              <a:rPr lang="en-AU" sz="2400" dirty="0" smtClean="0">
                <a:solidFill>
                  <a:srgbClr val="0070C0"/>
                </a:solidFill>
              </a:rPr>
              <a:t>articles</a:t>
            </a:r>
            <a:endParaRPr lang="en-AU" sz="2400" dirty="0">
              <a:solidFill>
                <a:srgbClr val="0070C0"/>
              </a:solidFill>
            </a:endParaRPr>
          </a:p>
          <a:p>
            <a:pPr marL="685800" lvl="1">
              <a:buFont typeface="Wingdings" panose="05000000000000000000" pitchFamily="2" charset="2"/>
              <a:buChar char="ü"/>
              <a:defRPr/>
            </a:pPr>
            <a:r>
              <a:rPr lang="en-AU" sz="2400" dirty="0" smtClean="0">
                <a:solidFill>
                  <a:srgbClr val="0070C0"/>
                </a:solidFill>
              </a:rPr>
              <a:t>Peer-reviewed </a:t>
            </a:r>
            <a:r>
              <a:rPr lang="en-AU" sz="2400" dirty="0">
                <a:solidFill>
                  <a:srgbClr val="0070C0"/>
                </a:solidFill>
              </a:rPr>
              <a:t>journal articles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Identifying relevant resource types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26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64486" cy="5400599"/>
          </a:xfrm>
        </p:spPr>
        <p:txBody>
          <a:bodyPr numCol="2"/>
          <a:lstStyle/>
          <a:p>
            <a:pPr marL="265113" indent="-265113">
              <a:defRPr/>
            </a:pPr>
            <a:endParaRPr lang="en-AU" sz="1200" b="1" dirty="0" smtClean="0">
              <a:solidFill>
                <a:prstClr val="black"/>
              </a:solidFill>
            </a:endParaRPr>
          </a:p>
          <a:p>
            <a:pPr marL="0" indent="0" algn="ctr">
              <a:buNone/>
              <a:defRPr/>
            </a:pPr>
            <a:r>
              <a:rPr lang="en-AU" sz="2800" b="1" dirty="0" smtClean="0">
                <a:solidFill>
                  <a:srgbClr val="002060"/>
                </a:solidFill>
              </a:rPr>
              <a:t>Peer-reviewed journals</a:t>
            </a:r>
          </a:p>
          <a:p>
            <a:pPr marL="0" indent="0" algn="ctr">
              <a:buNone/>
              <a:defRPr/>
            </a:pPr>
            <a:endParaRPr lang="en-AU" sz="600" dirty="0">
              <a:solidFill>
                <a:prstClr val="black"/>
              </a:solidFill>
            </a:endParaRPr>
          </a:p>
          <a:p>
            <a:pPr marL="265113" indent="-265113">
              <a:buFont typeface="Arial" pitchFamily="34" charset="0"/>
              <a:buChar char="•"/>
              <a:tabLst>
                <a:tab pos="4305300" algn="l"/>
              </a:tabLst>
              <a:defRPr/>
            </a:pPr>
            <a:r>
              <a:rPr lang="en-AU" sz="1500" dirty="0">
                <a:solidFill>
                  <a:srgbClr val="0070C0"/>
                </a:solidFill>
              </a:rPr>
              <a:t>Also known as </a:t>
            </a:r>
            <a:r>
              <a:rPr lang="en-AU" sz="1500" i="1" dirty="0">
                <a:solidFill>
                  <a:srgbClr val="0070C0"/>
                </a:solidFill>
              </a:rPr>
              <a:t>scholarly</a:t>
            </a:r>
            <a:r>
              <a:rPr lang="en-AU" sz="1500" dirty="0">
                <a:solidFill>
                  <a:srgbClr val="0070C0"/>
                </a:solidFill>
              </a:rPr>
              <a:t>, </a:t>
            </a:r>
            <a:r>
              <a:rPr lang="en-AU" sz="1500" i="1" dirty="0">
                <a:solidFill>
                  <a:srgbClr val="0070C0"/>
                </a:solidFill>
              </a:rPr>
              <a:t>academic</a:t>
            </a:r>
            <a:r>
              <a:rPr lang="en-AU" sz="1500" dirty="0">
                <a:solidFill>
                  <a:srgbClr val="0070C0"/>
                </a:solidFill>
              </a:rPr>
              <a:t>, or </a:t>
            </a:r>
            <a:r>
              <a:rPr lang="en-AU" sz="1500" i="1" dirty="0">
                <a:solidFill>
                  <a:srgbClr val="0070C0"/>
                </a:solidFill>
              </a:rPr>
              <a:t>refereed</a:t>
            </a:r>
            <a:r>
              <a:rPr lang="en-AU" sz="1500" dirty="0">
                <a:solidFill>
                  <a:srgbClr val="0070C0"/>
                </a:solidFill>
              </a:rPr>
              <a:t> journals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AU" sz="1500" dirty="0">
                <a:solidFill>
                  <a:srgbClr val="0070C0"/>
                </a:solidFill>
              </a:rPr>
              <a:t>Written by academics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AU" sz="1500" dirty="0">
                <a:solidFill>
                  <a:srgbClr val="0070C0"/>
                </a:solidFill>
              </a:rPr>
              <a:t>Always include a reference list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AU" sz="1500" dirty="0">
                <a:solidFill>
                  <a:srgbClr val="0070C0"/>
                </a:solidFill>
              </a:rPr>
              <a:t>Journal </a:t>
            </a:r>
            <a:r>
              <a:rPr lang="en-AU" sz="1500" dirty="0" smtClean="0">
                <a:solidFill>
                  <a:srgbClr val="0070C0"/>
                </a:solidFill>
              </a:rPr>
              <a:t>content is reviewed </a:t>
            </a:r>
            <a:r>
              <a:rPr lang="en-AU" sz="1500" dirty="0">
                <a:solidFill>
                  <a:srgbClr val="0070C0"/>
                </a:solidFill>
              </a:rPr>
              <a:t>by experts before publication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AU" sz="1500" dirty="0" smtClean="0">
                <a:solidFill>
                  <a:srgbClr val="0070C0"/>
                </a:solidFill>
              </a:rPr>
              <a:t>Examples: </a:t>
            </a:r>
            <a:r>
              <a:rPr lang="en-US" sz="1500" i="1" dirty="0" smtClean="0">
                <a:solidFill>
                  <a:srgbClr val="0070C0"/>
                </a:solidFill>
              </a:rPr>
              <a:t>Journal of Organizational Behavior, Academy of Management Review</a:t>
            </a:r>
            <a:endParaRPr lang="en-AU" sz="1500" i="1" dirty="0">
              <a:solidFill>
                <a:srgbClr val="0070C0"/>
              </a:solidFill>
            </a:endParaRPr>
          </a:p>
          <a:p>
            <a:pPr marL="450850" indent="-450850">
              <a:defRPr/>
            </a:pPr>
            <a:endParaRPr lang="en-AU" sz="1600" b="1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AU" sz="1600" b="1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AU" sz="1600" b="1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AU" sz="1600" b="1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AU" sz="1600" b="1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AU" sz="1600" b="1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AU" sz="1600" b="1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AU" sz="1200" b="1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AU" sz="1200" b="1" dirty="0">
              <a:solidFill>
                <a:prstClr val="black"/>
              </a:solidFill>
            </a:endParaRPr>
          </a:p>
          <a:p>
            <a:pPr marL="0" indent="0" algn="ctr">
              <a:buNone/>
              <a:defRPr/>
            </a:pPr>
            <a:r>
              <a:rPr lang="en-AU" sz="2800" b="1" dirty="0" smtClean="0">
                <a:solidFill>
                  <a:srgbClr val="002060"/>
                </a:solidFill>
              </a:rPr>
              <a:t>Trade journals</a:t>
            </a:r>
          </a:p>
          <a:p>
            <a:pPr marL="0" indent="0" algn="ctr">
              <a:buNone/>
              <a:defRPr/>
            </a:pPr>
            <a:endParaRPr lang="en-AU" sz="600" b="1" dirty="0">
              <a:solidFill>
                <a:prstClr val="black"/>
              </a:solidFill>
            </a:endParaRP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AU" sz="1500" dirty="0" smtClean="0">
                <a:solidFill>
                  <a:srgbClr val="0070C0"/>
                </a:solidFill>
              </a:rPr>
              <a:t>Also </a:t>
            </a:r>
            <a:r>
              <a:rPr lang="en-AU" sz="1500" dirty="0">
                <a:solidFill>
                  <a:srgbClr val="0070C0"/>
                </a:solidFill>
              </a:rPr>
              <a:t>known as </a:t>
            </a:r>
            <a:r>
              <a:rPr lang="en-AU" sz="1500" i="1" dirty="0">
                <a:solidFill>
                  <a:srgbClr val="0070C0"/>
                </a:solidFill>
              </a:rPr>
              <a:t>practitioner</a:t>
            </a:r>
            <a:r>
              <a:rPr lang="en-AU" sz="1500" dirty="0">
                <a:solidFill>
                  <a:srgbClr val="0070C0"/>
                </a:solidFill>
              </a:rPr>
              <a:t> journals or </a:t>
            </a:r>
            <a:r>
              <a:rPr lang="en-AU" sz="1500" dirty="0" smtClean="0">
                <a:solidFill>
                  <a:srgbClr val="0070C0"/>
                </a:solidFill>
              </a:rPr>
              <a:t>magazines</a:t>
            </a:r>
            <a:br>
              <a:rPr lang="en-AU" sz="1500" dirty="0" smtClean="0">
                <a:solidFill>
                  <a:srgbClr val="0070C0"/>
                </a:solidFill>
              </a:rPr>
            </a:br>
            <a:endParaRPr lang="en-AU" sz="1500" dirty="0">
              <a:solidFill>
                <a:srgbClr val="0070C0"/>
              </a:solidFill>
            </a:endParaRP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AU" sz="1500" dirty="0">
                <a:solidFill>
                  <a:srgbClr val="0070C0"/>
                </a:solidFill>
              </a:rPr>
              <a:t>May be written by journalists or practitioners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AU" sz="1500" dirty="0">
                <a:solidFill>
                  <a:srgbClr val="0070C0"/>
                </a:solidFill>
              </a:rPr>
              <a:t>May not have a reference list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AU" sz="1500" dirty="0">
                <a:solidFill>
                  <a:srgbClr val="0070C0"/>
                </a:solidFill>
              </a:rPr>
              <a:t>Are not </a:t>
            </a:r>
            <a:r>
              <a:rPr lang="en-AU" sz="1500" dirty="0" smtClean="0">
                <a:solidFill>
                  <a:srgbClr val="0070C0"/>
                </a:solidFill>
              </a:rPr>
              <a:t>peer-reviewed</a:t>
            </a:r>
            <a:br>
              <a:rPr lang="en-AU" sz="1500" dirty="0" smtClean="0">
                <a:solidFill>
                  <a:srgbClr val="0070C0"/>
                </a:solidFill>
              </a:rPr>
            </a:br>
            <a:endParaRPr lang="en-AU" sz="1500" dirty="0">
              <a:solidFill>
                <a:srgbClr val="0070C0"/>
              </a:solidFill>
            </a:endParaRP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AU" sz="1500" dirty="0">
                <a:solidFill>
                  <a:srgbClr val="0070C0"/>
                </a:solidFill>
              </a:rPr>
              <a:t>Examples: </a:t>
            </a:r>
            <a:r>
              <a:rPr lang="en-AU" sz="1500" dirty="0" err="1" smtClean="0">
                <a:solidFill>
                  <a:srgbClr val="0070C0"/>
                </a:solidFill>
              </a:rPr>
              <a:t>HRMonthly</a:t>
            </a:r>
            <a:r>
              <a:rPr lang="en-AU" sz="1500" dirty="0" smtClean="0">
                <a:solidFill>
                  <a:srgbClr val="0070C0"/>
                </a:solidFill>
              </a:rPr>
              <a:t>, Boss Magazine</a:t>
            </a:r>
            <a:endParaRPr lang="en-AU" sz="1500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19138" algn="l"/>
              </a:tabLst>
            </a:pPr>
            <a:r>
              <a:rPr lang="en-AU" dirty="0" smtClean="0"/>
              <a:t>Understanding types of journals</a:t>
            </a:r>
            <a:endParaRPr lang="en-AU" dirty="0"/>
          </a:p>
        </p:txBody>
      </p:sp>
      <p:pic>
        <p:nvPicPr>
          <p:cNvPr id="7170" name="Picture 2" descr="https://www.ahri.com.au/__data/assets/image/0009/5040/hrm_february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9521">
            <a:off x="5551743" y="4256355"/>
            <a:ext cx="1211909" cy="15727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icesi.edu.co/blogs/boletin_servicios_recursos_informacion/files/2011/05/AMJ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192">
            <a:off x="2345372" y="4084813"/>
            <a:ext cx="1480662" cy="19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upload.wikimedia.org/wikipedia/commons/thumb/1/1e/AMJ_cover_2012.jpg/200px-AMJ_cover_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914">
            <a:off x="952005" y="4111541"/>
            <a:ext cx="1454950" cy="1862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57951" y="980728"/>
            <a:ext cx="0" cy="5014139"/>
          </a:xfrm>
          <a:prstGeom prst="line">
            <a:avLst/>
          </a:prstGeom>
          <a:ln w="635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http://www.jessemarlow.com/wp-content/uploads/2014/03/Mar_BossCov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4485">
            <a:off x="6718467" y="3944871"/>
            <a:ext cx="1647873" cy="19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9286" y="4767106"/>
            <a:ext cx="4265202" cy="92333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USEFUL FOR: 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Company examples, best practice, case studies, industry trends.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283" y="4767106"/>
            <a:ext cx="4185420" cy="92333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USEFUL FOR: 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Theory, concepts, models, research evidence (statistics and findings).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8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64486" cy="5400599"/>
          </a:xfrm>
        </p:spPr>
        <p:txBody>
          <a:bodyPr numCol="2"/>
          <a:lstStyle/>
          <a:p>
            <a:pPr marL="265113" indent="-265113">
              <a:defRPr/>
            </a:pPr>
            <a:endParaRPr lang="en-AU" sz="1200" b="1" dirty="0" smtClean="0">
              <a:solidFill>
                <a:prstClr val="black"/>
              </a:solidFill>
            </a:endParaRPr>
          </a:p>
          <a:p>
            <a:pPr marL="0" indent="0" algn="ctr">
              <a:buNone/>
              <a:defRPr/>
            </a:pPr>
            <a:r>
              <a:rPr lang="en-AU" sz="4000" b="1" dirty="0" smtClean="0">
                <a:solidFill>
                  <a:srgbClr val="002060"/>
                </a:solidFill>
              </a:rPr>
              <a:t>Peer-reviewed journals</a:t>
            </a:r>
          </a:p>
          <a:p>
            <a:pPr marL="0" indent="0" algn="ctr">
              <a:buNone/>
              <a:defRPr/>
            </a:pPr>
            <a:endParaRPr lang="en-AU" sz="600" dirty="0">
              <a:solidFill>
                <a:prstClr val="black"/>
              </a:solidFill>
            </a:endParaRPr>
          </a:p>
          <a:p>
            <a:pPr marL="450850" indent="-450850">
              <a:defRPr/>
            </a:pPr>
            <a:endParaRPr lang="en-AU" sz="1600" b="1" dirty="0" smtClean="0">
              <a:solidFill>
                <a:prstClr val="black"/>
              </a:solidFill>
            </a:endParaRPr>
          </a:p>
          <a:p>
            <a:pPr marL="450850" indent="-450850">
              <a:defRPr/>
            </a:pPr>
            <a:endParaRPr lang="en-AU" sz="1600" b="1" dirty="0">
              <a:solidFill>
                <a:prstClr val="black"/>
              </a:solidFill>
            </a:endParaRPr>
          </a:p>
          <a:p>
            <a:pPr marL="450850" indent="-450850">
              <a:defRPr/>
            </a:pPr>
            <a:endParaRPr lang="en-AU" sz="1600" b="1" dirty="0" smtClean="0">
              <a:solidFill>
                <a:prstClr val="black"/>
              </a:solidFill>
            </a:endParaRPr>
          </a:p>
          <a:p>
            <a:pPr marL="450850" indent="-450850">
              <a:defRPr/>
            </a:pPr>
            <a:endParaRPr lang="en-AU" sz="1600" b="1" dirty="0">
              <a:solidFill>
                <a:prstClr val="black"/>
              </a:solidFill>
            </a:endParaRPr>
          </a:p>
          <a:p>
            <a:pPr marL="450850" indent="-450850">
              <a:defRPr/>
            </a:pPr>
            <a:endParaRPr lang="en-AU" sz="1600" b="1" dirty="0" smtClean="0">
              <a:solidFill>
                <a:prstClr val="black"/>
              </a:solidFill>
            </a:endParaRPr>
          </a:p>
          <a:p>
            <a:pPr marL="450850" indent="-450850">
              <a:defRPr/>
            </a:pPr>
            <a:endParaRPr lang="en-AU" sz="1600" b="1" dirty="0">
              <a:solidFill>
                <a:prstClr val="black"/>
              </a:solidFill>
            </a:endParaRPr>
          </a:p>
          <a:p>
            <a:pPr marL="450850" indent="-450850">
              <a:defRPr/>
            </a:pPr>
            <a:endParaRPr lang="en-AU" sz="1600" b="1" dirty="0" smtClean="0">
              <a:solidFill>
                <a:prstClr val="black"/>
              </a:solidFill>
            </a:endParaRPr>
          </a:p>
          <a:p>
            <a:pPr marL="450850" indent="-450850">
              <a:defRPr/>
            </a:pPr>
            <a:endParaRPr lang="en-AU" sz="1600" b="1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AU" sz="1600" b="1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AU" sz="1600" b="1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AU" sz="1600" b="1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AU" sz="1600" b="1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AU" sz="1200" b="1" dirty="0">
              <a:solidFill>
                <a:prstClr val="black"/>
              </a:solidFill>
            </a:endParaRPr>
          </a:p>
          <a:p>
            <a:pPr marL="0" indent="0" algn="ctr">
              <a:buNone/>
              <a:defRPr/>
            </a:pPr>
            <a:r>
              <a:rPr lang="en-AU" sz="4000" b="1" dirty="0" smtClean="0">
                <a:solidFill>
                  <a:srgbClr val="002060"/>
                </a:solidFill>
              </a:rPr>
              <a:t>Trade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AU" sz="4000" b="1" dirty="0" smtClean="0">
                <a:solidFill>
                  <a:srgbClr val="002060"/>
                </a:solidFill>
              </a:rPr>
              <a:t>journals</a:t>
            </a:r>
          </a:p>
          <a:p>
            <a:pPr marL="0" indent="0" algn="ctr">
              <a:buNone/>
              <a:defRPr/>
            </a:pPr>
            <a:endParaRPr lang="en-AU" sz="6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19138" algn="l"/>
              </a:tabLst>
            </a:pPr>
            <a:r>
              <a:rPr lang="en-AU" dirty="0" smtClean="0"/>
              <a:t>Understanding types of journals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59532" y="3140968"/>
            <a:ext cx="8424936" cy="2928461"/>
          </a:xfrm>
          <a:prstGeom prst="roundRect">
            <a:avLst/>
          </a:prstGeom>
          <a:noFill/>
          <a:ln w="508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CATEGORY</a:t>
            </a:r>
            <a:br>
              <a:rPr lang="en-A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A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journals highlight </a:t>
            </a: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managerial implications</a:t>
            </a: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latest academic research </a:t>
            </a:r>
            <a:r>
              <a:rPr lang="en-A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business and economics:</a:t>
            </a:r>
          </a:p>
          <a:p>
            <a:endParaRPr lang="en-A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Harvard Business Review</a:t>
            </a: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Sloan </a:t>
            </a: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Management Review</a:t>
            </a: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California </a:t>
            </a: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Management Review</a:t>
            </a: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ircular Arrow 5"/>
          <p:cNvSpPr/>
          <p:nvPr/>
        </p:nvSpPr>
        <p:spPr>
          <a:xfrm flipV="1">
            <a:off x="2638027" y="1412776"/>
            <a:ext cx="3888432" cy="1998229"/>
          </a:xfrm>
          <a:prstGeom prst="circularArrow">
            <a:avLst>
              <a:gd name="adj1" fmla="val 7068"/>
              <a:gd name="adj2" fmla="val 818321"/>
              <a:gd name="adj3" fmla="val 20613416"/>
              <a:gd name="adj4" fmla="val 11007125"/>
              <a:gd name="adj5" fmla="val 12131"/>
            </a:avLst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3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library catalogue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0"/>
          <a:stretch/>
        </p:blipFill>
        <p:spPr bwMode="auto">
          <a:xfrm>
            <a:off x="18501" y="890027"/>
            <a:ext cx="6134472" cy="5131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3" y="1562831"/>
            <a:ext cx="2736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3.5+ million items in the collection.</a:t>
            </a:r>
            <a:br>
              <a:rPr lang="en-A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specific types of sources (e.g. eBooks).</a:t>
            </a:r>
          </a:p>
          <a:p>
            <a:endParaRPr lang="en-A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subject codes to search for your textbooks and recommended readings.</a:t>
            </a:r>
            <a:endParaRPr lang="en-A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Discovery search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6264696" cy="2067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6048672" cy="2158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22" y="944504"/>
            <a:ext cx="2124947" cy="30777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Discovery search 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409255"/>
            <a:ext cx="2520280" cy="30777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Discovery search 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3" y="1562831"/>
            <a:ext cx="24482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broad, general searches. </a:t>
            </a:r>
            <a:endParaRPr lang="en-A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specific to business and economics.</a:t>
            </a:r>
            <a:br>
              <a:rPr lang="en-A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need to filter your search to narrow down to relevant results. </a:t>
            </a:r>
            <a:endParaRPr lang="en-A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6633"/>
            <a:ext cx="8352928" cy="6099200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4800" dirty="0"/>
          </a:p>
          <a:p>
            <a:pPr marL="0" indent="0">
              <a:buNone/>
            </a:pPr>
            <a:endParaRPr lang="en-AU" sz="4800" dirty="0" smtClean="0"/>
          </a:p>
          <a:p>
            <a:pPr marL="0" indent="0">
              <a:buNone/>
            </a:pPr>
            <a:endParaRPr lang="en-AU" sz="4800" dirty="0"/>
          </a:p>
          <a:p>
            <a:pPr marL="0" indent="0">
              <a:buNone/>
            </a:pPr>
            <a:endParaRPr lang="en-AU" sz="4800" dirty="0" smtClean="0"/>
          </a:p>
          <a:p>
            <a:pPr marL="0" indent="0">
              <a:buNone/>
            </a:pP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306896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A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support throughout your graduate degree?</a:t>
            </a:r>
          </a:p>
        </p:txBody>
      </p:sp>
    </p:spTree>
    <p:extLst>
      <p:ext uri="{BB962C8B-B14F-4D97-AF65-F5344CB8AC3E}">
        <p14:creationId xmlns:p14="http://schemas.microsoft.com/office/powerpoint/2010/main" val="3429022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b="1" dirty="0" smtClean="0">
                <a:solidFill>
                  <a:srgbClr val="002060"/>
                </a:solidFill>
              </a:rPr>
              <a:t>Three key messages for you:</a:t>
            </a:r>
          </a:p>
          <a:p>
            <a:endParaRPr lang="en-AU" sz="2000" dirty="0">
              <a:solidFill>
                <a:srgbClr val="002060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AU" sz="2400" b="1" dirty="0" smtClean="0">
                <a:solidFill>
                  <a:srgbClr val="0070C0"/>
                </a:solidFill>
              </a:rPr>
              <a:t>There are specialised business and economics academic databases.</a:t>
            </a:r>
          </a:p>
          <a:p>
            <a:pPr marL="857250" lvl="1" indent="-457200">
              <a:buFont typeface="+mj-lt"/>
              <a:buAutoNum type="arabicPeriod"/>
            </a:pPr>
            <a:endParaRPr lang="en-AU" sz="2400" b="1" dirty="0" smtClean="0">
              <a:solidFill>
                <a:srgbClr val="0070C0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AU" sz="2400" b="1" dirty="0" smtClean="0">
                <a:solidFill>
                  <a:srgbClr val="0070C0"/>
                </a:solidFill>
              </a:rPr>
              <a:t>Our subject research guides show you the most relevant databases for each sub-discipline.</a:t>
            </a:r>
          </a:p>
          <a:p>
            <a:pPr marL="857250" lvl="1" indent="-457200">
              <a:buFont typeface="+mj-lt"/>
              <a:buAutoNum type="arabicPeriod"/>
            </a:pPr>
            <a:endParaRPr lang="en-AU" sz="2400" b="1" dirty="0">
              <a:solidFill>
                <a:srgbClr val="0070C0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AU" sz="2400" b="1" dirty="0" smtClean="0">
                <a:solidFill>
                  <a:srgbClr val="0070C0"/>
                </a:solidFill>
              </a:rPr>
              <a:t>Try </a:t>
            </a:r>
            <a:r>
              <a:rPr lang="en-AU" sz="2400" b="1" dirty="0">
                <a:solidFill>
                  <a:srgbClr val="0070C0"/>
                </a:solidFill>
              </a:rPr>
              <a:t>your search strategies in different </a:t>
            </a:r>
            <a:r>
              <a:rPr lang="en-AU" sz="2400" b="1" dirty="0" smtClean="0">
                <a:solidFill>
                  <a:srgbClr val="0070C0"/>
                </a:solidFill>
              </a:rPr>
              <a:t>databases.</a:t>
            </a:r>
          </a:p>
          <a:p>
            <a:pPr lvl="1"/>
            <a:r>
              <a:rPr lang="en-AU" sz="2400" b="1" dirty="0" smtClean="0">
                <a:solidFill>
                  <a:srgbClr val="00B0F0"/>
                </a:solidFill>
              </a:rPr>
              <a:t>For example, Business </a:t>
            </a:r>
            <a:r>
              <a:rPr lang="en-AU" sz="2400" b="1" dirty="0">
                <a:solidFill>
                  <a:srgbClr val="00B0F0"/>
                </a:solidFill>
              </a:rPr>
              <a:t>Source Complete, </a:t>
            </a:r>
            <a:r>
              <a:rPr lang="en-AU" sz="2400" b="1" dirty="0" err="1">
                <a:solidFill>
                  <a:srgbClr val="00B0F0"/>
                </a:solidFill>
              </a:rPr>
              <a:t>Proquest</a:t>
            </a:r>
            <a:r>
              <a:rPr lang="en-AU" sz="2400" b="1" dirty="0">
                <a:solidFill>
                  <a:srgbClr val="00B0F0"/>
                </a:solidFill>
              </a:rPr>
              <a:t>, and Google Scholar.</a:t>
            </a:r>
          </a:p>
          <a:p>
            <a:endParaRPr lang="en-AU" dirty="0" smtClean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Academic journal databases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733256"/>
            <a:ext cx="4824536" cy="307777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TIP: Use your advanced search techniques in these databases.</a:t>
            </a:r>
            <a:endParaRPr lang="en-A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4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2-18 at 7.34.30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54"/>
            <a:ext cx="9144006" cy="1257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2160" y="383125"/>
            <a:ext cx="2961902" cy="646331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 algn="r">
              <a:defRPr/>
            </a:pP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FOCUS:  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finding trade and academic journal articles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5719119" cy="401979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5536" y="3451094"/>
            <a:ext cx="792088" cy="0"/>
          </a:xfrm>
          <a:prstGeom prst="line">
            <a:avLst/>
          </a:prstGeom>
          <a:ln w="254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9780" y="5071277"/>
            <a:ext cx="412537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en-A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 two specialised business databases for academic journal article and trade publication searching.</a:t>
            </a:r>
          </a:p>
        </p:txBody>
      </p:sp>
      <p:sp>
        <p:nvSpPr>
          <p:cNvPr id="10" name="Oval 9"/>
          <p:cNvSpPr/>
          <p:nvPr/>
        </p:nvSpPr>
        <p:spPr>
          <a:xfrm>
            <a:off x="519798" y="1425142"/>
            <a:ext cx="2160240" cy="424359"/>
          </a:xfrm>
          <a:prstGeom prst="ellipse">
            <a:avLst/>
          </a:prstGeom>
          <a:noFill/>
          <a:ln w="28575" cmpd="sng">
            <a:solidFill>
              <a:srgbClr val="D600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16614"/>
            <a:ext cx="2206447" cy="2143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6228184" y="2210482"/>
            <a:ext cx="2760441" cy="147732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en-A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Databases allow you to filter your search results by source type to find the academic or trade literature you need.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95536" y="2645621"/>
            <a:ext cx="1872208" cy="0"/>
          </a:xfrm>
          <a:prstGeom prst="line">
            <a:avLst/>
          </a:prstGeom>
          <a:ln w="254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7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b="1" dirty="0" smtClean="0">
                <a:solidFill>
                  <a:srgbClr val="002060"/>
                </a:solidFill>
              </a:rPr>
              <a:t>Undertake multiple searches to test different search terms. </a:t>
            </a:r>
          </a:p>
          <a:p>
            <a:pPr lvl="1"/>
            <a:r>
              <a:rPr lang="en-AU" sz="1800" dirty="0" smtClean="0">
                <a:solidFill>
                  <a:srgbClr val="0070C0"/>
                </a:solidFill>
              </a:rPr>
              <a:t>Scan the first 20 results </a:t>
            </a:r>
            <a:r>
              <a:rPr lang="en-AU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AU" sz="1800" dirty="0" smtClean="0">
                <a:solidFill>
                  <a:srgbClr val="0070C0"/>
                </a:solidFill>
              </a:rPr>
              <a:t>Evaluate </a:t>
            </a:r>
            <a:r>
              <a:rPr lang="en-AU" sz="1800" dirty="0">
                <a:solidFill>
                  <a:srgbClr val="0070C0"/>
                </a:solidFill>
              </a:rPr>
              <a:t>what works and what </a:t>
            </a:r>
            <a:r>
              <a:rPr lang="en-AU" sz="1800" dirty="0" smtClean="0">
                <a:solidFill>
                  <a:srgbClr val="0070C0"/>
                </a:solidFill>
              </a:rPr>
              <a:t>doesn’t </a:t>
            </a:r>
            <a:r>
              <a:rPr lang="en-AU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AU" sz="1800" dirty="0" smtClean="0">
                <a:solidFill>
                  <a:srgbClr val="0070C0"/>
                </a:solidFill>
              </a:rPr>
              <a:t>Record </a:t>
            </a:r>
            <a:r>
              <a:rPr lang="en-AU" sz="1800" dirty="0">
                <a:solidFill>
                  <a:srgbClr val="0070C0"/>
                </a:solidFill>
              </a:rPr>
              <a:t>your searches in </a:t>
            </a:r>
            <a:r>
              <a:rPr lang="en-AU" sz="1800" dirty="0" smtClean="0">
                <a:solidFill>
                  <a:srgbClr val="0070C0"/>
                </a:solidFill>
              </a:rPr>
              <a:t>your diary </a:t>
            </a:r>
            <a:r>
              <a:rPr lang="en-AU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Search again</a:t>
            </a:r>
            <a:endParaRPr lang="en-AU" sz="1800" dirty="0" smtClean="0">
              <a:solidFill>
                <a:srgbClr val="0070C0"/>
              </a:solidFill>
            </a:endParaRPr>
          </a:p>
          <a:p>
            <a:pPr lvl="1"/>
            <a:endParaRPr lang="en-AU" sz="1200" dirty="0" smtClean="0"/>
          </a:p>
          <a:p>
            <a:pPr marL="0" lvl="2" indent="0">
              <a:buNone/>
            </a:pPr>
            <a:endParaRPr lang="en-AU" sz="1800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When searching in databases…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031" y="2780928"/>
            <a:ext cx="8906257" cy="3178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6" idx="2"/>
            <a:endCxn id="5" idx="0"/>
          </p:cNvCxnSpPr>
          <p:nvPr/>
        </p:nvCxnSpPr>
        <p:spPr>
          <a:xfrm>
            <a:off x="5040052" y="2656738"/>
            <a:ext cx="3644840" cy="617136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95736" y="2010407"/>
            <a:ext cx="5688632" cy="646331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b="1" dirty="0" smtClean="0">
                <a:solidFill>
                  <a:schemeClr val="bg1"/>
                </a:solidFill>
                <a:cs typeface="Arial" panose="020B0604020202020204" pitchFamily="34" charset="0"/>
              </a:rPr>
              <a:t>TIP: Add multiple articles of interest to a folder to speed up your reading/saving/emailing/printing process. </a:t>
            </a:r>
            <a:endParaRPr lang="en-A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495" y="3273874"/>
            <a:ext cx="74079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023" y="5029676"/>
            <a:ext cx="74079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>
            <a:stCxn id="6" idx="2"/>
            <a:endCxn id="9" idx="0"/>
          </p:cNvCxnSpPr>
          <p:nvPr/>
        </p:nvCxnSpPr>
        <p:spPr>
          <a:xfrm>
            <a:off x="5040052" y="2656738"/>
            <a:ext cx="3699368" cy="237293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95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>
                <a:solidFill>
                  <a:srgbClr val="002060"/>
                </a:solidFill>
              </a:rPr>
              <a:t>Began as a Google project in November 2004.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AU" sz="800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AU" sz="1800" dirty="0" smtClean="0">
                <a:solidFill>
                  <a:srgbClr val="0070C0"/>
                </a:solidFill>
              </a:rPr>
              <a:t>Free </a:t>
            </a:r>
            <a:r>
              <a:rPr lang="en-AU" sz="1800" dirty="0">
                <a:solidFill>
                  <a:srgbClr val="0070C0"/>
                </a:solidFill>
              </a:rPr>
              <a:t>web search engine </a:t>
            </a:r>
            <a:r>
              <a:rPr lang="en-AU" sz="1800" dirty="0" smtClean="0">
                <a:solidFill>
                  <a:srgbClr val="0070C0"/>
                </a:solidFill>
              </a:rPr>
              <a:t>containing most peer-reviewed online journals, scholarly books, and trade publication journals.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AU" sz="800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AU" sz="1800" dirty="0" smtClean="0">
                <a:solidFill>
                  <a:srgbClr val="0070C0"/>
                </a:solidFill>
              </a:rPr>
              <a:t>Great for discovering sources and general, broad searches. 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Google Scholar academic database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2852936"/>
            <a:ext cx="4824536" cy="29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6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1200" dirty="0" smtClean="0">
              <a:solidFill>
                <a:srgbClr val="002060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  <a:ea typeface="ＭＳ Ｐゴシック" charset="0"/>
              </a:rPr>
              <a:t>Five steps to link </a:t>
            </a:r>
            <a:r>
              <a:rPr lang="en-US" sz="2400" b="1" dirty="0">
                <a:solidFill>
                  <a:srgbClr val="002060"/>
                </a:solidFill>
                <a:ea typeface="ＭＳ Ｐゴシック" charset="0"/>
              </a:rPr>
              <a:t>your </a:t>
            </a:r>
            <a:r>
              <a:rPr lang="en-US" sz="2400" b="1" dirty="0" err="1">
                <a:solidFill>
                  <a:srgbClr val="002060"/>
                </a:solidFill>
                <a:ea typeface="ＭＳ Ｐゴシック" charset="0"/>
              </a:rPr>
              <a:t>unimelb</a:t>
            </a:r>
            <a:r>
              <a:rPr lang="en-US" sz="2400" b="1" dirty="0">
                <a:solidFill>
                  <a:srgbClr val="002060"/>
                </a:solidFill>
                <a:ea typeface="ＭＳ Ｐゴシック" charset="0"/>
              </a:rPr>
              <a:t> library </a:t>
            </a:r>
            <a:r>
              <a:rPr lang="en-US" sz="2400" b="1" dirty="0" smtClean="0">
                <a:solidFill>
                  <a:srgbClr val="002060"/>
                </a:solidFill>
                <a:ea typeface="ＭＳ Ｐゴシック" charset="0"/>
              </a:rPr>
              <a:t>account to Google scholar:</a:t>
            </a:r>
            <a:r>
              <a:rPr lang="en-US" sz="2400" b="1" dirty="0">
                <a:solidFill>
                  <a:srgbClr val="002060"/>
                </a:solidFill>
                <a:ea typeface="ＭＳ Ｐゴシック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ea typeface="ＭＳ Ｐゴシック" charset="0"/>
              </a:rPr>
            </a:br>
            <a:endParaRPr lang="en-US" sz="12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1257300" lvl="2" indent="-457200">
              <a:buFontTx/>
              <a:buAutoNum type="arabicPeriod"/>
              <a:defRPr/>
            </a:pPr>
            <a:r>
              <a:rPr lang="en-AU" sz="2000" b="1" dirty="0">
                <a:solidFill>
                  <a:srgbClr val="0070C0"/>
                </a:solidFill>
              </a:rPr>
              <a:t>Go to </a:t>
            </a:r>
            <a:r>
              <a:rPr lang="en-AU" sz="2000" b="1" dirty="0">
                <a:solidFill>
                  <a:srgbClr val="0070C0"/>
                </a:solidFill>
                <a:hlinkClick r:id="rId2"/>
              </a:rPr>
              <a:t>http://scholar.google.com</a:t>
            </a:r>
            <a:endParaRPr lang="en-AU" sz="2000" b="1" dirty="0">
              <a:solidFill>
                <a:srgbClr val="0070C0"/>
              </a:solidFill>
            </a:endParaRPr>
          </a:p>
          <a:p>
            <a:pPr marL="1257300" lvl="2" indent="-457200">
              <a:buFontTx/>
              <a:buAutoNum type="arabicPeriod"/>
              <a:defRPr/>
            </a:pPr>
            <a:r>
              <a:rPr lang="en-AU" sz="2000" b="1" dirty="0">
                <a:solidFill>
                  <a:srgbClr val="0070C0"/>
                </a:solidFill>
              </a:rPr>
              <a:t>Click ‘Settings’ in the top-right corner.</a:t>
            </a:r>
          </a:p>
          <a:p>
            <a:pPr marL="1257300" lvl="2" indent="-457200">
              <a:buFontTx/>
              <a:buAutoNum type="arabicPeriod"/>
              <a:defRPr/>
            </a:pPr>
            <a:r>
              <a:rPr lang="en-AU" sz="2000" b="1" dirty="0">
                <a:solidFill>
                  <a:srgbClr val="0070C0"/>
                </a:solidFill>
              </a:rPr>
              <a:t>Click ‘Library Links’ on the left-hand side.</a:t>
            </a:r>
          </a:p>
          <a:p>
            <a:pPr marL="1257300" lvl="2" indent="-457200">
              <a:buFontTx/>
              <a:buAutoNum type="arabicPeriod"/>
              <a:defRPr/>
            </a:pPr>
            <a:r>
              <a:rPr lang="en-AU" sz="2000" b="1" dirty="0">
                <a:solidFill>
                  <a:srgbClr val="0070C0"/>
                </a:solidFill>
              </a:rPr>
              <a:t>Search for “University of Melbourne”.</a:t>
            </a:r>
          </a:p>
          <a:p>
            <a:pPr marL="1257300" lvl="2" indent="-457200">
              <a:buFontTx/>
              <a:buAutoNum type="arabicPeriod"/>
              <a:defRPr/>
            </a:pPr>
            <a:r>
              <a:rPr lang="en-AU" sz="2000" b="1" dirty="0">
                <a:solidFill>
                  <a:srgbClr val="0070C0"/>
                </a:solidFill>
              </a:rPr>
              <a:t>Click ‘Save</a:t>
            </a:r>
            <a:r>
              <a:rPr lang="en-AU" sz="2000" b="1" dirty="0" smtClean="0">
                <a:solidFill>
                  <a:srgbClr val="0070C0"/>
                </a:solidFill>
              </a:rPr>
              <a:t>’.</a:t>
            </a:r>
            <a:r>
              <a:rPr lang="en-AU" sz="2000" b="1" dirty="0" smtClean="0">
                <a:solidFill>
                  <a:srgbClr val="002060"/>
                </a:solidFill>
              </a:rPr>
              <a:t/>
            </a:r>
            <a:br>
              <a:rPr lang="en-AU" sz="2000" b="1" dirty="0" smtClean="0">
                <a:solidFill>
                  <a:srgbClr val="002060"/>
                </a:solidFill>
              </a:rPr>
            </a:br>
            <a:endParaRPr lang="en-AU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AU" sz="2400" b="1" dirty="0" smtClean="0">
                <a:solidFill>
                  <a:srgbClr val="002060"/>
                </a:solidFill>
              </a:rPr>
              <a:t>You can now click on ‘</a:t>
            </a:r>
            <a:r>
              <a:rPr lang="en-AU" sz="2400" b="1" dirty="0" err="1" smtClean="0">
                <a:solidFill>
                  <a:srgbClr val="FF6600"/>
                </a:solidFill>
              </a:rPr>
              <a:t>SourceIt@Melbourne</a:t>
            </a:r>
            <a:r>
              <a:rPr lang="en-AU" sz="2400" b="1" dirty="0" smtClean="0">
                <a:solidFill>
                  <a:srgbClr val="002060"/>
                </a:solidFill>
              </a:rPr>
              <a:t>’ links to access the full text articles you are interested in from Google scholar through library resources.</a:t>
            </a:r>
            <a:endParaRPr lang="en-US" sz="24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>
              <a:defRPr/>
            </a:pPr>
            <a:endParaRPr lang="en-US" sz="1200" b="1" dirty="0">
              <a:solidFill>
                <a:srgbClr val="00206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AU" sz="32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AU" sz="18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Link your </a:t>
            </a:r>
            <a:r>
              <a:rPr lang="en-AU" dirty="0" err="1" smtClean="0"/>
              <a:t>unimelb</a:t>
            </a:r>
            <a:r>
              <a:rPr lang="en-AU" dirty="0" smtClean="0"/>
              <a:t> account to Google scholar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6121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AU" altLang="en-US" sz="2400" b="1" dirty="0">
                <a:solidFill>
                  <a:srgbClr val="002060"/>
                </a:solidFill>
              </a:rPr>
              <a:t>Start with your assignment </a:t>
            </a:r>
            <a:r>
              <a:rPr lang="en-AU" altLang="en-US" sz="2400" b="1" dirty="0" smtClean="0">
                <a:solidFill>
                  <a:srgbClr val="002060"/>
                </a:solidFill>
              </a:rPr>
              <a:t>topic/question. Identify:</a:t>
            </a:r>
          </a:p>
          <a:p>
            <a:pPr>
              <a:spcBef>
                <a:spcPct val="0"/>
              </a:spcBef>
            </a:pPr>
            <a:endParaRPr lang="en-AU" altLang="en-US" sz="1200" b="1" dirty="0" smtClean="0">
              <a:solidFill>
                <a:srgbClr val="002060"/>
              </a:solidFill>
            </a:endParaRPr>
          </a:p>
          <a:p>
            <a:pPr lvl="1"/>
            <a:r>
              <a:rPr lang="en-AU" sz="1800" b="1" dirty="0" smtClean="0">
                <a:solidFill>
                  <a:srgbClr val="0070C0"/>
                </a:solidFill>
              </a:rPr>
              <a:t>Key </a:t>
            </a:r>
            <a:r>
              <a:rPr lang="en-AU" sz="1800" b="1" dirty="0">
                <a:solidFill>
                  <a:srgbClr val="0070C0"/>
                </a:solidFill>
              </a:rPr>
              <a:t>words: </a:t>
            </a:r>
            <a:r>
              <a:rPr lang="en-AU" sz="1800" dirty="0" smtClean="0">
                <a:solidFill>
                  <a:srgbClr val="0070C0"/>
                </a:solidFill>
              </a:rPr>
              <a:t>individual concepts to search for (e.g. compensation, budget).</a:t>
            </a:r>
          </a:p>
          <a:p>
            <a:pPr marL="457200" lvl="1" indent="0">
              <a:buNone/>
            </a:pPr>
            <a:endParaRPr lang="en-AU" sz="1200" dirty="0">
              <a:solidFill>
                <a:srgbClr val="0070C0"/>
              </a:solidFill>
            </a:endParaRPr>
          </a:p>
          <a:p>
            <a:pPr lvl="1"/>
            <a:r>
              <a:rPr lang="en-AU" sz="1800" b="1" dirty="0">
                <a:solidFill>
                  <a:srgbClr val="0070C0"/>
                </a:solidFill>
              </a:rPr>
              <a:t>Key terms: </a:t>
            </a:r>
            <a:r>
              <a:rPr lang="en-AU" sz="1800" dirty="0" smtClean="0">
                <a:solidFill>
                  <a:srgbClr val="0070C0"/>
                </a:solidFill>
              </a:rPr>
              <a:t>words that form a term (e.g. “stakeholder theory”, “organisational behaviour”)</a:t>
            </a:r>
          </a:p>
          <a:p>
            <a:pPr lvl="1"/>
            <a:endParaRPr lang="en-AU" sz="1200" dirty="0" smtClean="0">
              <a:solidFill>
                <a:srgbClr val="0070C0"/>
              </a:solidFill>
            </a:endParaRPr>
          </a:p>
          <a:p>
            <a:pPr lvl="1"/>
            <a:r>
              <a:rPr lang="en-AU" sz="1800" b="1" dirty="0" smtClean="0">
                <a:solidFill>
                  <a:srgbClr val="0070C0"/>
                </a:solidFill>
              </a:rPr>
              <a:t>Alternative words: </a:t>
            </a:r>
            <a:r>
              <a:rPr lang="en-AU" sz="1800" dirty="0" smtClean="0">
                <a:solidFill>
                  <a:srgbClr val="0070C0"/>
                </a:solidFill>
              </a:rPr>
              <a:t>very important to consider given the </a:t>
            </a:r>
            <a:endParaRPr lang="en-AU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/>
            <a:endParaRPr lang="en-AU" sz="1800" b="1" dirty="0">
              <a:solidFill>
                <a:srgbClr val="0070C0"/>
              </a:solidFill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AU" altLang="en-US" sz="3200" b="1" dirty="0">
              <a:solidFill>
                <a:srgbClr val="00B050"/>
              </a:solidFill>
            </a:endParaRP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Planning your search strategy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19281" y="3537011"/>
          <a:ext cx="8325924" cy="1894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40260"/>
                <a:gridCol w="1822702"/>
                <a:gridCol w="2081481"/>
                <a:gridCol w="2081481"/>
              </a:tblGrid>
              <a:tr h="1278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Key words/terms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Key word/term</a:t>
                      </a:r>
                    </a:p>
                    <a:p>
                      <a:r>
                        <a:rPr lang="en-US" sz="1600" dirty="0" smtClean="0"/>
                        <a:t>(from assignment topic)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Key word/term 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Key word/term 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Key word/term 4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Remuneration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6600"/>
                          </a:solidFill>
                        </a:rPr>
                        <a:t>Salary</a:t>
                      </a:r>
                      <a:endParaRPr lang="en-US" sz="16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Wage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Income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Recruitment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6600"/>
                          </a:solidFill>
                        </a:rPr>
                        <a:t>Recruiting</a:t>
                      </a:r>
                      <a:endParaRPr lang="en-US" sz="16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Interviews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660066"/>
                          </a:solidFill>
                        </a:rPr>
                        <a:t>“Recruitment and selection”</a:t>
                      </a:r>
                      <a:endParaRPr lang="en-US" sz="16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5572971"/>
            <a:ext cx="7057025" cy="52322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 list or table might help you to manage this process and ensure you have a systematic approach to your research. 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292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613"/>
            <a:ext cx="9164638" cy="540067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Variations of a word?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Use truncation (*)</a:t>
            </a:r>
            <a:endParaRPr lang="en-US" sz="1800" b="1" dirty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1485900" lvl="2" indent="-5715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b="1" dirty="0" err="1" smtClean="0">
                <a:solidFill>
                  <a:srgbClr val="00B0F0"/>
                </a:solidFill>
                <a:ea typeface="ＭＳ Ｐゴシック" charset="0"/>
              </a:rPr>
              <a:t>manag</a:t>
            </a:r>
            <a:r>
              <a:rPr lang="en-US" sz="1800" b="1" dirty="0" smtClean="0">
                <a:solidFill>
                  <a:srgbClr val="FF6600"/>
                </a:solidFill>
                <a:ea typeface="ＭＳ Ｐゴシック" charset="0"/>
              </a:rPr>
              <a:t>*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searches for 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manag</a:t>
            </a:r>
            <a:r>
              <a:rPr lang="en-US" sz="1800" b="1" i="1" dirty="0" smtClean="0">
                <a:solidFill>
                  <a:srgbClr val="FF6600"/>
                </a:solidFill>
                <a:ea typeface="ＭＳ Ｐゴシック" charset="0"/>
              </a:rPr>
              <a:t>ing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, manag</a:t>
            </a:r>
            <a:r>
              <a:rPr lang="en-US" sz="1800" b="1" dirty="0" smtClean="0">
                <a:solidFill>
                  <a:srgbClr val="FF6600"/>
                </a:solidFill>
                <a:ea typeface="ＭＳ Ｐゴシック" charset="0"/>
              </a:rPr>
              <a:t>e</a:t>
            </a:r>
            <a:r>
              <a:rPr lang="en-US" sz="1800" b="1" i="1" dirty="0" smtClean="0">
                <a:solidFill>
                  <a:srgbClr val="FF6600"/>
                </a:solidFill>
                <a:ea typeface="ＭＳ Ｐゴシック" charset="0"/>
              </a:rPr>
              <a:t>ment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, </a:t>
            </a:r>
            <a:r>
              <a:rPr lang="en-US" sz="1800" b="1" i="1" dirty="0" smtClean="0">
                <a:solidFill>
                  <a:srgbClr val="00B0F0"/>
                </a:solidFill>
                <a:ea typeface="ＭＳ Ｐゴシック" charset="0"/>
              </a:rPr>
              <a:t>manag</a:t>
            </a:r>
            <a:r>
              <a:rPr lang="en-US" sz="1800" b="1" i="1" dirty="0" smtClean="0">
                <a:solidFill>
                  <a:srgbClr val="FF6600"/>
                </a:solidFill>
                <a:ea typeface="ＭＳ Ｐゴシック" charset="0"/>
              </a:rPr>
              <a:t>er</a:t>
            </a:r>
            <a:endParaRPr lang="en-US" sz="1800" b="1" i="1" dirty="0">
              <a:solidFill>
                <a:srgbClr val="FF6600"/>
              </a:solidFill>
              <a:ea typeface="ＭＳ Ｐゴシック" charset="0"/>
            </a:endParaRPr>
          </a:p>
          <a:p>
            <a:pPr marL="1485900" lvl="2" indent="-5715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200" b="1" dirty="0">
              <a:solidFill>
                <a:srgbClr val="00B0F0"/>
              </a:solidFill>
              <a:ea typeface="ＭＳ Ｐゴシック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US vs UK spelling?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Use wildcard </a:t>
            </a:r>
            <a:r>
              <a:rPr lang="en-US" sz="18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(?) searches </a:t>
            </a:r>
            <a:r>
              <a:rPr lang="en-US" sz="18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for variations </a:t>
            </a:r>
            <a:r>
              <a:rPr lang="en-US" sz="18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of a </a:t>
            </a:r>
            <a:r>
              <a:rPr lang="en-US" sz="18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character.</a:t>
            </a:r>
            <a:endParaRPr lang="en-US" sz="1800" b="1" i="1" dirty="0">
              <a:solidFill>
                <a:srgbClr val="00B0F0"/>
              </a:solidFill>
              <a:ea typeface="ＭＳ Ｐゴシック" charset="0"/>
            </a:endParaRPr>
          </a:p>
          <a:p>
            <a:pPr marL="1485900" lvl="2" indent="-5715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b="1" dirty="0" err="1">
                <a:solidFill>
                  <a:srgbClr val="00B0F0"/>
                </a:solidFill>
                <a:ea typeface="ＭＳ Ｐゴシック" charset="0"/>
              </a:rPr>
              <a:t>o</a:t>
            </a:r>
            <a:r>
              <a:rPr lang="en-US" sz="1800" b="1" dirty="0" err="1" smtClean="0">
                <a:solidFill>
                  <a:srgbClr val="00B0F0"/>
                </a:solidFill>
                <a:ea typeface="ＭＳ Ｐゴシック" charset="0"/>
              </a:rPr>
              <a:t>rgani</a:t>
            </a:r>
            <a:r>
              <a:rPr lang="en-US" sz="1800" b="1" dirty="0" err="1" smtClean="0">
                <a:solidFill>
                  <a:srgbClr val="FF6600"/>
                </a:solidFill>
                <a:ea typeface="ＭＳ Ｐゴシック" charset="0"/>
              </a:rPr>
              <a:t>?</a:t>
            </a:r>
            <a:r>
              <a:rPr lang="en-US" sz="1800" b="1" dirty="0" err="1" smtClean="0">
                <a:solidFill>
                  <a:srgbClr val="00B0F0"/>
                </a:solidFill>
                <a:ea typeface="ＭＳ Ｐゴシック" charset="0"/>
              </a:rPr>
              <a:t>ational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 searches 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for </a:t>
            </a:r>
            <a:r>
              <a:rPr lang="en-US" sz="1800" b="1" dirty="0" err="1" smtClean="0">
                <a:solidFill>
                  <a:srgbClr val="00B0F0"/>
                </a:solidFill>
                <a:ea typeface="ＭＳ Ｐゴシック" charset="0"/>
              </a:rPr>
              <a:t>organi</a:t>
            </a:r>
            <a:r>
              <a:rPr lang="en-US" sz="1800" b="1" i="1" dirty="0" err="1" smtClean="0">
                <a:solidFill>
                  <a:srgbClr val="FF6600"/>
                </a:solidFill>
                <a:ea typeface="ＭＳ Ｐゴシック" charset="0"/>
              </a:rPr>
              <a:t>s</a:t>
            </a:r>
            <a:r>
              <a:rPr lang="en-US" sz="1800" b="1" dirty="0" err="1" smtClean="0">
                <a:solidFill>
                  <a:srgbClr val="00B0F0"/>
                </a:solidFill>
                <a:ea typeface="ＭＳ Ｐゴシック" charset="0"/>
              </a:rPr>
              <a:t>ational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and organi</a:t>
            </a:r>
            <a:r>
              <a:rPr lang="en-US" sz="1800" b="1" i="1" dirty="0" smtClean="0">
                <a:solidFill>
                  <a:srgbClr val="FF6600"/>
                </a:solidFill>
                <a:ea typeface="ＭＳ Ｐゴシック" charset="0"/>
              </a:rPr>
              <a:t>z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ational</a:t>
            </a:r>
            <a:endParaRPr lang="en-US" sz="1800" b="1" i="1" dirty="0">
              <a:solidFill>
                <a:srgbClr val="00B0F0"/>
              </a:solidFill>
              <a:ea typeface="ＭＳ Ｐゴシック" charset="0"/>
            </a:endParaRPr>
          </a:p>
          <a:p>
            <a:pPr marL="1485900" lvl="2" indent="-5715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800" b="1" dirty="0">
              <a:solidFill>
                <a:srgbClr val="00B0F0"/>
              </a:solidFill>
              <a:ea typeface="ＭＳ Ｐゴシック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Generic key terms?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Use </a:t>
            </a:r>
            <a:r>
              <a:rPr lang="en-US" sz="18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q</a:t>
            </a:r>
            <a:r>
              <a:rPr lang="en-US" sz="18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uotations </a:t>
            </a:r>
            <a:r>
              <a:rPr lang="en-US" sz="18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marks (“ ”) </a:t>
            </a:r>
            <a:r>
              <a:rPr lang="en-US" sz="18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for phrase searching.</a:t>
            </a:r>
            <a:endParaRPr lang="en-US" sz="1800" b="1" dirty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1485900" lvl="2" indent="-5715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ea typeface="ＭＳ Ｐゴシック" charset="0"/>
              </a:rPr>
              <a:t>“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accounting standards</a:t>
            </a:r>
            <a:r>
              <a:rPr lang="en-US" sz="1800" b="1" dirty="0" smtClean="0">
                <a:solidFill>
                  <a:srgbClr val="FF6600"/>
                </a:solidFill>
                <a:ea typeface="ＭＳ Ｐゴシック" charset="0"/>
              </a:rPr>
              <a:t>”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keeps these 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key words 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together as a term</a:t>
            </a:r>
          </a:p>
          <a:p>
            <a:pPr marL="1485900" lvl="2" indent="-5715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800" b="1" dirty="0">
              <a:solidFill>
                <a:srgbClr val="00B0F0"/>
              </a:solidFill>
              <a:ea typeface="ＭＳ Ｐゴシック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Synonyms or related terms?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Use AND</a:t>
            </a:r>
            <a:r>
              <a:rPr lang="en-US" sz="18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, OR, NOT </a:t>
            </a:r>
            <a:r>
              <a:rPr lang="en-US" sz="18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to refine </a:t>
            </a:r>
            <a:r>
              <a:rPr lang="en-US" sz="18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the search phrase.</a:t>
            </a:r>
          </a:p>
          <a:p>
            <a:pPr marL="1485900" lvl="2" indent="-5715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b="1">
                <a:solidFill>
                  <a:srgbClr val="00B0F0"/>
                </a:solidFill>
                <a:ea typeface="ＭＳ Ｐゴシック" charset="0"/>
              </a:rPr>
              <a:t>(</a:t>
            </a:r>
            <a:r>
              <a:rPr lang="en-US" sz="1800" b="1" smtClean="0">
                <a:solidFill>
                  <a:srgbClr val="00B0F0"/>
                </a:solidFill>
                <a:ea typeface="ＭＳ Ｐゴシック" charset="0"/>
              </a:rPr>
              <a:t>fiscal </a:t>
            </a:r>
            <a:r>
              <a:rPr lang="en-US" sz="1800" b="1">
                <a:solidFill>
                  <a:srgbClr val="FF6600"/>
                </a:solidFill>
                <a:ea typeface="ＭＳ Ｐゴシック" charset="0"/>
              </a:rPr>
              <a:t>OR</a:t>
            </a:r>
            <a:r>
              <a:rPr lang="en-US" sz="1800" b="1">
                <a:solidFill>
                  <a:srgbClr val="00B0F0"/>
                </a:solidFill>
                <a:ea typeface="ＭＳ Ｐゴシック" charset="0"/>
              </a:rPr>
              <a:t> </a:t>
            </a:r>
            <a:r>
              <a:rPr lang="en-US" sz="1800" b="1" smtClean="0">
                <a:solidFill>
                  <a:srgbClr val="00B0F0"/>
                </a:solidFill>
                <a:ea typeface="ＭＳ Ｐゴシック" charset="0"/>
              </a:rPr>
              <a:t>monetary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)</a:t>
            </a:r>
            <a:r>
              <a:rPr lang="en-US" sz="1800" b="1" smtClean="0">
                <a:solidFill>
                  <a:srgbClr val="00B0F0"/>
                </a:solidFill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searches for these alternative key terms</a:t>
            </a:r>
          </a:p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b="1" dirty="0" smtClean="0">
              <a:solidFill>
                <a:srgbClr val="00B0F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b="1" dirty="0">
              <a:solidFill>
                <a:srgbClr val="00B0F0"/>
              </a:solidFill>
              <a:ea typeface="ＭＳ Ｐゴシック" charset="0"/>
            </a:endParaRP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latin typeface="Arial" charset="0"/>
                <a:cs typeface="Arial" charset="0"/>
              </a:rPr>
              <a:t>Advanced search techniques to use in databases</a:t>
            </a:r>
          </a:p>
        </p:txBody>
      </p:sp>
    </p:spTree>
    <p:extLst>
      <p:ext uri="{BB962C8B-B14F-4D97-AF65-F5344CB8AC3E}">
        <p14:creationId xmlns:p14="http://schemas.microsoft.com/office/powerpoint/2010/main" val="25420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613"/>
            <a:ext cx="9164638" cy="5400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1200" b="1" dirty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514350" indent="-514350">
              <a:buAutoNum type="arabicPeriod"/>
              <a:defRPr/>
            </a:pPr>
            <a:endParaRPr lang="en-US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514350" indent="-514350">
              <a:buAutoNum type="arabicPeriod"/>
              <a:defRPr/>
            </a:pPr>
            <a:r>
              <a:rPr lang="en-US" sz="2800" b="1" dirty="0" smtClean="0">
                <a:solidFill>
                  <a:srgbClr val="002060"/>
                </a:solidFill>
                <a:ea typeface="ＭＳ Ｐゴシック" charset="0"/>
              </a:rPr>
              <a:t>A search for literature on the topic of </a:t>
            </a:r>
            <a:r>
              <a:rPr lang="en-US" sz="2800" b="1" dirty="0" err="1" smtClean="0">
                <a:solidFill>
                  <a:srgbClr val="002060"/>
                </a:solidFill>
                <a:ea typeface="ＭＳ Ｐゴシック" charset="0"/>
              </a:rPr>
              <a:t>organisational</a:t>
            </a:r>
            <a:r>
              <a:rPr lang="en-US" sz="2800" b="1" dirty="0" smtClean="0">
                <a:solidFill>
                  <a:srgbClr val="002060"/>
                </a:solidFill>
                <a:ea typeface="ＭＳ Ｐゴシック" charset="0"/>
              </a:rPr>
              <a:t> strategy.</a:t>
            </a:r>
          </a:p>
          <a:p>
            <a:pPr marL="400050" lvl="1" indent="0">
              <a:buNone/>
              <a:defRPr/>
            </a:pPr>
            <a:r>
              <a:rPr lang="en-US" sz="1100" b="1" dirty="0" smtClean="0">
                <a:solidFill>
                  <a:srgbClr val="002060"/>
                </a:solidFill>
                <a:ea typeface="ＭＳ Ｐゴシック" charset="0"/>
              </a:rPr>
              <a:t>	</a:t>
            </a:r>
          </a:p>
          <a:p>
            <a:pPr marL="400050" lvl="1" indent="0">
              <a:buNone/>
              <a:defRPr/>
            </a:pPr>
            <a:r>
              <a:rPr lang="en-US" sz="2600" b="1" dirty="0" smtClean="0">
                <a:solidFill>
                  <a:srgbClr val="CC00CC"/>
                </a:solidFill>
                <a:ea typeface="ＭＳ Ｐゴシック" charset="0"/>
              </a:rPr>
              <a:t>Possible search terms: “</a:t>
            </a:r>
            <a:r>
              <a:rPr lang="en-US" sz="2600" b="1" dirty="0" err="1" smtClean="0">
                <a:solidFill>
                  <a:srgbClr val="CC00CC"/>
                </a:solidFill>
                <a:ea typeface="ＭＳ Ｐゴシック" charset="0"/>
              </a:rPr>
              <a:t>organi?ational</a:t>
            </a:r>
            <a:r>
              <a:rPr lang="en-US" sz="2600" b="1" dirty="0" smtClean="0">
                <a:solidFill>
                  <a:srgbClr val="CC00CC"/>
                </a:solidFill>
                <a:ea typeface="ＭＳ Ｐゴシック" charset="0"/>
              </a:rPr>
              <a:t> strategy”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ea typeface="ＭＳ Ｐゴシック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ea typeface="ＭＳ Ｐゴシック" charset="0"/>
              </a:rPr>
            </a:br>
            <a:r>
              <a:rPr lang="en-US" b="1" dirty="0" smtClean="0">
                <a:solidFill>
                  <a:srgbClr val="0070C0"/>
                </a:solidFill>
                <a:ea typeface="ＭＳ Ｐゴシック" charset="0"/>
              </a:rPr>
              <a:t>Advanced search techniques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00B0F0"/>
                </a:solidFill>
                <a:ea typeface="ＭＳ Ｐゴシック" charset="0"/>
              </a:rPr>
              <a:t>1. Variations of a word = 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truncation (*)</a:t>
            </a:r>
            <a:endParaRPr lang="en-US" sz="1200" b="1" dirty="0" smtClean="0">
              <a:solidFill>
                <a:srgbClr val="00B0F0"/>
              </a:solidFill>
              <a:ea typeface="ＭＳ Ｐゴシック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00B0F0"/>
                </a:solidFill>
                <a:ea typeface="ＭＳ Ｐゴシック" charset="0"/>
              </a:rPr>
              <a:t>2. US vs UK spelling = 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wildcard (?) searches for variations of a character</a:t>
            </a:r>
            <a:endParaRPr lang="en-US" sz="1800" b="1" i="1" dirty="0" smtClean="0">
              <a:solidFill>
                <a:srgbClr val="00B0F0"/>
              </a:solidFill>
              <a:ea typeface="ＭＳ Ｐゴシック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00B0F0"/>
                </a:solidFill>
                <a:ea typeface="ＭＳ Ｐゴシック" charset="0"/>
              </a:rPr>
              <a:t>3. Generic key terms = 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quotations marks (“ ”) work for phrase searching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00B0F0"/>
                </a:solidFill>
                <a:ea typeface="ＭＳ Ｐゴシック" charset="0"/>
              </a:rPr>
              <a:t>4. Synonyms or related terms = </a:t>
            </a:r>
            <a:r>
              <a:rPr lang="en-US" sz="1800" b="1" dirty="0" smtClean="0">
                <a:solidFill>
                  <a:srgbClr val="00B0F0"/>
                </a:solidFill>
                <a:ea typeface="ＭＳ Ｐゴシック" charset="0"/>
              </a:rPr>
              <a:t>AND, OR, NOT with terms in brackets</a:t>
            </a:r>
          </a:p>
          <a:p>
            <a:pPr marL="0" indent="0">
              <a:buNone/>
              <a:defRPr/>
            </a:pPr>
            <a:endParaRPr lang="en-US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>
              <a:defRPr/>
            </a:pPr>
            <a:endParaRPr lang="en-US" sz="2400" b="1" i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200" b="1" dirty="0">
              <a:solidFill>
                <a:srgbClr val="00B0F0"/>
              </a:solidFill>
              <a:ea typeface="ＭＳ Ｐゴシック" charset="0"/>
            </a:endParaRP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latin typeface="Arial" charset="0"/>
                <a:cs typeface="Arial" charset="0"/>
              </a:rPr>
              <a:t>Practise using advanced search techniques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052736"/>
            <a:ext cx="7057025" cy="369332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SHEET: Let’s workshop these three questions</a:t>
            </a:r>
            <a:r>
              <a:rPr lang="en-A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7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613"/>
            <a:ext cx="9164638" cy="5400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1200" b="1" dirty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514350" indent="-514350">
              <a:buAutoNum type="arabicPeriod"/>
              <a:defRPr/>
            </a:pPr>
            <a:endParaRPr lang="en-US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ea typeface="ＭＳ Ｐゴシック" charset="0"/>
              </a:rPr>
              <a:t>2. A literature review of the marketing strategies of luxury brands in China.</a:t>
            </a:r>
          </a:p>
          <a:p>
            <a:pPr marL="0" indent="0">
              <a:buNone/>
              <a:defRPr/>
            </a:pPr>
            <a:endParaRPr lang="en-US" sz="1100" b="1" dirty="0" smtClean="0">
              <a:solidFill>
                <a:srgbClr val="CC00CC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CC00CC"/>
                </a:solidFill>
                <a:ea typeface="ＭＳ Ｐゴシック" charset="0"/>
              </a:rPr>
              <a:t>Possible search terms: “marketing </a:t>
            </a:r>
            <a:r>
              <a:rPr lang="en-US" sz="2400" b="1" dirty="0" err="1" smtClean="0">
                <a:solidFill>
                  <a:srgbClr val="CC00CC"/>
                </a:solidFill>
                <a:ea typeface="ＭＳ Ｐゴシック" charset="0"/>
              </a:rPr>
              <a:t>strateg</a:t>
            </a:r>
            <a:r>
              <a:rPr lang="en-US" sz="2400" b="1" dirty="0" smtClean="0">
                <a:solidFill>
                  <a:srgbClr val="CC00CC"/>
                </a:solidFill>
                <a:ea typeface="ＭＳ Ｐゴシック" charset="0"/>
              </a:rPr>
              <a:t>*” AND (luxury OR premium) brand* AND (China OR Chinese)</a:t>
            </a:r>
          </a:p>
          <a:p>
            <a:pPr marL="0" indent="0">
              <a:buNone/>
              <a:defRPr/>
            </a:pPr>
            <a:endParaRPr lang="en-US" sz="11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0" lvl="0" indent="0">
              <a:buNone/>
              <a:defRPr/>
            </a:pPr>
            <a:r>
              <a:rPr lang="en-US" b="1" dirty="0">
                <a:solidFill>
                  <a:srgbClr val="0070C0"/>
                </a:solidFill>
                <a:ea typeface="ＭＳ Ｐゴシック" charset="0"/>
              </a:rPr>
              <a:t>Advanced search techniques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B0F0"/>
                </a:solidFill>
                <a:ea typeface="ＭＳ Ｐゴシック" charset="0"/>
              </a:rPr>
              <a:t>Variations of a word = 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truncation (*)</a:t>
            </a:r>
            <a:endParaRPr lang="en-US" sz="1200" b="1" dirty="0">
              <a:solidFill>
                <a:srgbClr val="00B0F0"/>
              </a:solidFill>
              <a:ea typeface="ＭＳ Ｐゴシック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B0F0"/>
                </a:solidFill>
                <a:ea typeface="ＭＳ Ｐゴシック" charset="0"/>
              </a:rPr>
              <a:t>US vs UK spelling = 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wildcard (?) searches for variations of a character</a:t>
            </a:r>
            <a:endParaRPr lang="en-US" sz="1800" b="1" i="1" dirty="0">
              <a:solidFill>
                <a:srgbClr val="00B0F0"/>
              </a:solidFill>
              <a:ea typeface="ＭＳ Ｐゴシック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B0F0"/>
                </a:solidFill>
                <a:ea typeface="ＭＳ Ｐゴシック" charset="0"/>
              </a:rPr>
              <a:t>Generic key terms = 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quotations marks (“ ”) work for phrase searching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B0F0"/>
                </a:solidFill>
                <a:ea typeface="ＭＳ Ｐゴシック" charset="0"/>
              </a:rPr>
              <a:t>Synonyms or related terms = 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AND, OR, NOT with terms in brackets</a:t>
            </a: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>
              <a:defRPr/>
            </a:pPr>
            <a:endParaRPr lang="en-US" sz="2400" b="1" i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200" b="1" dirty="0">
              <a:solidFill>
                <a:srgbClr val="00B0F0"/>
              </a:solidFill>
              <a:ea typeface="ＭＳ Ｐゴシック" charset="0"/>
            </a:endParaRP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latin typeface="Arial" charset="0"/>
                <a:cs typeface="Arial" charset="0"/>
              </a:rPr>
              <a:t>Practise using advanced search techniques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052736"/>
            <a:ext cx="7057025" cy="369332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SHEET: Let’s workshop these three questions</a:t>
            </a:r>
            <a:r>
              <a:rPr lang="en-A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613"/>
            <a:ext cx="9164638" cy="5400675"/>
          </a:xfrm>
        </p:spPr>
        <p:txBody>
          <a:bodyPr/>
          <a:lstStyle/>
          <a:p>
            <a:pPr marL="0" indent="0">
              <a:buNone/>
              <a:defRPr/>
            </a:pPr>
            <a:endParaRPr lang="en-US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ea typeface="ＭＳ Ｐゴシック" charset="0"/>
              </a:rPr>
              <a:t>3. </a:t>
            </a:r>
            <a:r>
              <a:rPr lang="en-US" sz="2800" b="1" dirty="0" smtClean="0">
                <a:solidFill>
                  <a:srgbClr val="002060"/>
                </a:solidFill>
              </a:rPr>
              <a:t>After </a:t>
            </a:r>
            <a:r>
              <a:rPr lang="en-US" sz="2800" b="1" dirty="0">
                <a:solidFill>
                  <a:srgbClr val="002060"/>
                </a:solidFill>
              </a:rPr>
              <a:t>the global financial crisis, what regulations have been placed on financial institutions and markets?</a:t>
            </a:r>
            <a:endParaRPr lang="en-AU" sz="28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sz="1100" b="1" dirty="0" smtClean="0">
                <a:solidFill>
                  <a:srgbClr val="CC00CC"/>
                </a:solidFill>
                <a:ea typeface="ＭＳ Ｐゴシック" charset="0"/>
              </a:rPr>
              <a:t/>
            </a:r>
            <a:br>
              <a:rPr lang="en-US" sz="1100" b="1" dirty="0" smtClean="0">
                <a:solidFill>
                  <a:srgbClr val="CC00CC"/>
                </a:solidFill>
                <a:ea typeface="ＭＳ Ｐゴシック" charset="0"/>
              </a:rPr>
            </a:br>
            <a:r>
              <a:rPr lang="en-US" sz="2000" b="1" dirty="0" smtClean="0">
                <a:solidFill>
                  <a:srgbClr val="CC00CC"/>
                </a:solidFill>
                <a:ea typeface="ＭＳ Ｐゴシック" charset="0"/>
              </a:rPr>
              <a:t>Possible search terms: (“global financial crisis” OR GFC) AND (bank* OR “financial institution*” OR “financial market*”) AND (</a:t>
            </a:r>
            <a:r>
              <a:rPr lang="en-US" sz="2000" b="1" dirty="0" err="1" smtClean="0">
                <a:solidFill>
                  <a:srgbClr val="CC00CC"/>
                </a:solidFill>
                <a:ea typeface="ＭＳ Ｐゴシック" charset="0"/>
              </a:rPr>
              <a:t>regulat</a:t>
            </a:r>
            <a:r>
              <a:rPr lang="en-US" sz="2000" b="1" dirty="0" smtClean="0">
                <a:solidFill>
                  <a:srgbClr val="CC00CC"/>
                </a:solidFill>
                <a:ea typeface="ＭＳ Ｐゴシック" charset="0"/>
              </a:rPr>
              <a:t>* OR restrict*)</a:t>
            </a:r>
          </a:p>
          <a:p>
            <a:pPr marL="0" indent="0">
              <a:buNone/>
              <a:defRPr/>
            </a:pPr>
            <a:endParaRPr lang="en-US" sz="1100" b="1" dirty="0" smtClean="0">
              <a:solidFill>
                <a:srgbClr val="CC00CC"/>
              </a:solidFill>
              <a:ea typeface="ＭＳ Ｐゴシック" charset="0"/>
            </a:endParaRPr>
          </a:p>
          <a:p>
            <a:pPr marL="0" lvl="0" indent="0">
              <a:buNone/>
              <a:defRPr/>
            </a:pPr>
            <a:r>
              <a:rPr lang="en-US" b="1" dirty="0">
                <a:solidFill>
                  <a:srgbClr val="0070C0"/>
                </a:solidFill>
                <a:ea typeface="ＭＳ Ｐゴシック" charset="0"/>
              </a:rPr>
              <a:t>Advanced search techniques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B0F0"/>
                </a:solidFill>
                <a:ea typeface="ＭＳ Ｐゴシック" charset="0"/>
              </a:rPr>
              <a:t>Variations of a word = 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truncation (*)</a:t>
            </a:r>
            <a:endParaRPr lang="en-US" sz="1200" b="1" dirty="0">
              <a:solidFill>
                <a:srgbClr val="00B0F0"/>
              </a:solidFill>
              <a:ea typeface="ＭＳ Ｐゴシック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B0F0"/>
                </a:solidFill>
                <a:ea typeface="ＭＳ Ｐゴシック" charset="0"/>
              </a:rPr>
              <a:t>US vs UK spelling = 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wildcard (?) searches for variations of a character</a:t>
            </a:r>
            <a:endParaRPr lang="en-US" sz="1800" b="1" i="1" dirty="0">
              <a:solidFill>
                <a:srgbClr val="00B0F0"/>
              </a:solidFill>
              <a:ea typeface="ＭＳ Ｐゴシック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B0F0"/>
                </a:solidFill>
                <a:ea typeface="ＭＳ Ｐゴシック" charset="0"/>
              </a:rPr>
              <a:t>Generic key terms = 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quotations marks (“ ”) work for phrase searching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B0F0"/>
                </a:solidFill>
                <a:ea typeface="ＭＳ Ｐゴシック" charset="0"/>
              </a:rPr>
              <a:t>Synonyms or related terms = </a:t>
            </a:r>
            <a:r>
              <a:rPr lang="en-US" sz="1800" b="1" dirty="0">
                <a:solidFill>
                  <a:srgbClr val="00B0F0"/>
                </a:solidFill>
                <a:ea typeface="ＭＳ Ｐゴシック" charset="0"/>
              </a:rPr>
              <a:t>AND, OR, NOT with terms in brackets</a:t>
            </a: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>
              <a:defRPr/>
            </a:pPr>
            <a:endParaRPr lang="en-US" sz="2400" b="1" i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200" b="1" dirty="0">
              <a:solidFill>
                <a:srgbClr val="00B0F0"/>
              </a:solidFill>
              <a:ea typeface="ＭＳ Ｐゴシック" charset="0"/>
            </a:endParaRP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latin typeface="Arial" charset="0"/>
                <a:cs typeface="Arial" charset="0"/>
              </a:rPr>
              <a:t>Practise using advanced search techniques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052736"/>
            <a:ext cx="7057025" cy="369332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SHEET: Let’s workshop these three questions</a:t>
            </a:r>
            <a:r>
              <a:rPr lang="en-A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/>
          </p:cNvSpPr>
          <p:nvPr>
            <p:ph idx="1"/>
          </p:nvPr>
        </p:nvSpPr>
        <p:spPr bwMode="auto">
          <a:xfrm>
            <a:off x="0" y="836613"/>
            <a:ext cx="9164638" cy="54006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AU" altLang="en-US" sz="1600" smtClean="0">
                <a:latin typeface="Arial" charset="0"/>
                <a:cs typeface="Arial" charset="0"/>
              </a:rPr>
              <a:t/>
            </a:r>
            <a:br>
              <a:rPr lang="en-AU" altLang="en-US" sz="1600" smtClean="0">
                <a:latin typeface="Arial" charset="0"/>
                <a:cs typeface="Arial" charset="0"/>
              </a:rPr>
            </a:br>
            <a:endParaRPr lang="en-AU" altLang="en-US" smtClean="0">
              <a:latin typeface="Arial" charset="0"/>
              <a:cs typeface="Arial" charset="0"/>
            </a:endParaRPr>
          </a:p>
        </p:txBody>
      </p:sp>
      <p:sp>
        <p:nvSpPr>
          <p:cNvPr id="59395" name="Title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AU" altLang="en-US" b="1" dirty="0" smtClean="0">
                <a:latin typeface="Arial" charset="0"/>
                <a:cs typeface="Arial" charset="0"/>
              </a:rPr>
              <a:t>Support from the library</a:t>
            </a:r>
          </a:p>
        </p:txBody>
      </p:sp>
      <p:pic>
        <p:nvPicPr>
          <p:cNvPr id="6" name="Picture 5" descr="2014-02-18 09.46.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43" y="1950336"/>
            <a:ext cx="3495773" cy="2470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ectangle 6"/>
          <p:cNvSpPr/>
          <p:nvPr/>
        </p:nvSpPr>
        <p:spPr>
          <a:xfrm>
            <a:off x="1331640" y="4432853"/>
            <a:ext cx="31289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Giblin Eunson Library information desk</a:t>
            </a:r>
          </a:p>
        </p:txBody>
      </p:sp>
      <p:pic>
        <p:nvPicPr>
          <p:cNvPr id="9" name="Picture 6" descr="http://2.design-milk.com/images/2012/05/Brydg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26713"/>
            <a:ext cx="31750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54628"/>
            <a:ext cx="2232248" cy="148020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20072" y="4437112"/>
            <a:ext cx="28257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with us @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library.unimelb.edu.au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021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6633"/>
            <a:ext cx="8352928" cy="6099200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4800" dirty="0"/>
          </a:p>
          <a:p>
            <a:pPr marL="0" indent="0">
              <a:buNone/>
            </a:pPr>
            <a:endParaRPr lang="en-AU" sz="4800" dirty="0" smtClean="0"/>
          </a:p>
          <a:p>
            <a:pPr marL="0" indent="0">
              <a:buNone/>
            </a:pPr>
            <a:endParaRPr lang="en-AU" sz="4800" dirty="0"/>
          </a:p>
          <a:p>
            <a:pPr marL="0" indent="0">
              <a:buNone/>
            </a:pPr>
            <a:endParaRPr lang="en-AU" sz="4800" dirty="0" smtClean="0"/>
          </a:p>
          <a:p>
            <a:pPr marL="0" indent="0">
              <a:buNone/>
            </a:pP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-324544" y="2780928"/>
            <a:ext cx="7704856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AU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4:</a:t>
            </a:r>
          </a:p>
          <a:p>
            <a:pPr lvl="1">
              <a:spcBef>
                <a:spcPct val="20000"/>
              </a:spcBef>
            </a:pPr>
            <a:r>
              <a:rPr lang="en-AU" sz="2800" dirty="0" smtClean="0">
                <a:solidFill>
                  <a:srgbClr val="00B0F0"/>
                </a:solidFill>
              </a:rPr>
              <a:t>Streamlining the referencing process</a:t>
            </a:r>
            <a:endParaRPr lang="en-A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64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613"/>
            <a:ext cx="9164638" cy="5400675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8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0" indent="0" algn="ctr">
              <a:buNone/>
              <a:defRPr/>
            </a:pPr>
            <a:r>
              <a:rPr lang="en-US" sz="4400" b="1" dirty="0" smtClean="0">
                <a:solidFill>
                  <a:srgbClr val="002060"/>
                </a:solidFill>
                <a:ea typeface="ＭＳ Ｐゴシック" charset="0"/>
              </a:rPr>
              <a:t>Smith (2016) said it is not good. </a:t>
            </a:r>
          </a:p>
          <a:p>
            <a:pPr marL="0" indent="0" algn="ctr">
              <a:buNone/>
              <a:defRPr/>
            </a:pPr>
            <a:endParaRPr lang="en-US" sz="16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0" indent="0" algn="ctr">
              <a:buNone/>
              <a:defRPr/>
            </a:pPr>
            <a:r>
              <a:rPr lang="en-US" sz="4800" b="1" dirty="0" smtClean="0">
                <a:solidFill>
                  <a:srgbClr val="002060"/>
                </a:solidFill>
                <a:ea typeface="ＭＳ Ｐゴシック" charset="0"/>
              </a:rPr>
              <a:t>It was not good (Smith, 2016).</a:t>
            </a:r>
          </a:p>
          <a:p>
            <a:pPr marL="514350" indent="-514350">
              <a:buAutoNum type="arabicPeriod"/>
              <a:defRPr/>
            </a:pPr>
            <a:endParaRPr lang="en-US" sz="24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>
              <a:defRPr/>
            </a:pPr>
            <a:endParaRPr lang="en-US" sz="2400" b="1" i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200" b="1" dirty="0">
              <a:solidFill>
                <a:srgbClr val="00B0F0"/>
              </a:solidFill>
              <a:ea typeface="ＭＳ Ｐゴシック" charset="0"/>
            </a:endParaRP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latin typeface="Arial" charset="0"/>
                <a:cs typeface="Arial" charset="0"/>
              </a:rPr>
              <a:t>Advanced citation techniques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789040"/>
            <a:ext cx="8281161" cy="1938992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basic ways of citing the research you find can be developed further with more critical and analytical approaches. </a:t>
            </a:r>
          </a:p>
          <a:p>
            <a:pPr marL="0" lvl="4">
              <a:defRPr/>
            </a:pP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>
              <a:defRPr/>
            </a:pPr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overview three advanced citation techniques.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613"/>
            <a:ext cx="9164638" cy="5400675"/>
          </a:xfrm>
        </p:spPr>
        <p:txBody>
          <a:bodyPr/>
          <a:lstStyle/>
          <a:p>
            <a:pPr marL="514350" indent="-514350">
              <a:buAutoNum type="arabicPeriod"/>
              <a:defRPr/>
            </a:pPr>
            <a:r>
              <a:rPr lang="en-US" sz="3200" b="1" dirty="0" smtClean="0">
                <a:solidFill>
                  <a:srgbClr val="002060"/>
                </a:solidFill>
                <a:ea typeface="ＭＳ Ｐゴシック" charset="0"/>
              </a:rPr>
              <a:t>Add relevant contextual information.</a:t>
            </a:r>
          </a:p>
          <a:p>
            <a:pPr marL="514350" indent="-514350">
              <a:buAutoNum type="arabicPeriod"/>
              <a:defRPr/>
            </a:pPr>
            <a:endParaRPr lang="en-US" sz="32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914400" lvl="1" indent="-514350">
              <a:buFont typeface="Wingdings" panose="05000000000000000000" pitchFamily="2" charset="2"/>
              <a:buChar char="§"/>
              <a:defRPr/>
            </a:pPr>
            <a:r>
              <a:rPr lang="en-US" sz="2600" b="1" dirty="0" smtClean="0">
                <a:solidFill>
                  <a:srgbClr val="0070C0"/>
                </a:solidFill>
                <a:ea typeface="ＭＳ Ｐゴシック" charset="0"/>
              </a:rPr>
              <a:t>About the researcher</a:t>
            </a:r>
          </a:p>
          <a:p>
            <a:pPr marL="13144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solidFill>
                  <a:srgbClr val="00B0F0"/>
                </a:solidFill>
                <a:ea typeface="ＭＳ Ｐゴシック" charset="0"/>
              </a:rPr>
              <a:t>Critical economics theorist Emily Jones (2016)…</a:t>
            </a:r>
          </a:p>
          <a:p>
            <a:pPr marL="1314450" lvl="2" indent="-514350">
              <a:buFont typeface="Wingdings" panose="05000000000000000000" pitchFamily="2" charset="2"/>
              <a:buChar char="§"/>
              <a:defRPr/>
            </a:pPr>
            <a:endParaRPr lang="en-US" sz="2200" b="1" dirty="0" smtClean="0">
              <a:solidFill>
                <a:srgbClr val="00B0F0"/>
              </a:solidFill>
              <a:ea typeface="ＭＳ Ｐゴシック" charset="0"/>
            </a:endParaRPr>
          </a:p>
          <a:p>
            <a:pPr marL="914400" lvl="1" indent="-514350">
              <a:buFont typeface="Wingdings" panose="05000000000000000000" pitchFamily="2" charset="2"/>
              <a:buChar char="§"/>
              <a:defRPr/>
            </a:pPr>
            <a:r>
              <a:rPr lang="en-US" sz="2600" b="1" dirty="0" smtClean="0">
                <a:solidFill>
                  <a:srgbClr val="0070C0"/>
                </a:solidFill>
                <a:ea typeface="ＭＳ Ｐゴシック" charset="0"/>
              </a:rPr>
              <a:t>Methodology</a:t>
            </a:r>
          </a:p>
          <a:p>
            <a:pPr marL="13144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solidFill>
                  <a:srgbClr val="00B0F0"/>
                </a:solidFill>
                <a:ea typeface="ＭＳ Ｐゴシック" charset="0"/>
              </a:rPr>
              <a:t>Based on a longitudinal survey of Chinese households, Lu (2014) found …</a:t>
            </a:r>
            <a:r>
              <a:rPr lang="en-US" sz="2200" b="1" dirty="0" smtClean="0">
                <a:solidFill>
                  <a:srgbClr val="002060"/>
                </a:solidFill>
                <a:ea typeface="ＭＳ Ｐゴシック" charset="0"/>
              </a:rPr>
              <a:t>	</a:t>
            </a:r>
          </a:p>
          <a:p>
            <a:pPr marL="514350" indent="-514350">
              <a:buAutoNum type="arabicPeriod"/>
              <a:defRPr/>
            </a:pPr>
            <a:endParaRPr lang="en-US" sz="28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514350" indent="-514350">
              <a:buAutoNum type="arabicPeriod"/>
              <a:defRPr/>
            </a:pPr>
            <a:endParaRPr lang="en-US" sz="24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>
              <a:defRPr/>
            </a:pPr>
            <a:endParaRPr lang="en-US" sz="2400" b="1" i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200" b="1" dirty="0">
              <a:solidFill>
                <a:srgbClr val="00B0F0"/>
              </a:solidFill>
              <a:ea typeface="ＭＳ Ｐゴシック" charset="0"/>
            </a:endParaRP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latin typeface="Arial" charset="0"/>
                <a:cs typeface="Arial" charset="0"/>
              </a:rPr>
              <a:t>Advanced citation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170674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613"/>
            <a:ext cx="9164638" cy="54006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ea typeface="ＭＳ Ｐゴシック" charset="0"/>
              </a:rPr>
              <a:t>2. Identify consensus/debate in the literature.</a:t>
            </a: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914400" lvl="1" indent="-514350">
              <a:buFont typeface="Wingdings" panose="05000000000000000000" pitchFamily="2" charset="2"/>
              <a:buChar char="§"/>
              <a:defRPr/>
            </a:pPr>
            <a:r>
              <a:rPr lang="en-US" sz="2600" b="1" dirty="0" smtClean="0">
                <a:solidFill>
                  <a:srgbClr val="0070C0"/>
                </a:solidFill>
                <a:ea typeface="ＭＳ Ｐゴシック" charset="0"/>
              </a:rPr>
              <a:t>Consensus</a:t>
            </a:r>
          </a:p>
          <a:p>
            <a:pPr marL="13144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solidFill>
                  <a:srgbClr val="00B0F0"/>
                </a:solidFill>
                <a:ea typeface="ＭＳ Ｐゴシック" charset="0"/>
              </a:rPr>
              <a:t>Consumer studies from Australia (Davies, 2016), China (Xu &amp; Chan, 2014), and Canada (</a:t>
            </a:r>
            <a:r>
              <a:rPr lang="en-US" sz="2200" b="1" dirty="0" err="1" smtClean="0">
                <a:solidFill>
                  <a:srgbClr val="00B0F0"/>
                </a:solidFill>
                <a:ea typeface="ＭＳ Ｐゴシック" charset="0"/>
              </a:rPr>
              <a:t>Deshwar</a:t>
            </a:r>
            <a:r>
              <a:rPr lang="en-US" sz="2200" b="1" dirty="0" smtClean="0">
                <a:solidFill>
                  <a:srgbClr val="00B0F0"/>
                </a:solidFill>
                <a:ea typeface="ＭＳ Ｐゴシック" charset="0"/>
              </a:rPr>
              <a:t>, 2013) all found consumer confidence declined as employment volatility rose between 2009-2012. </a:t>
            </a:r>
          </a:p>
          <a:p>
            <a:pPr marL="1314450" lvl="2" indent="-514350">
              <a:buFont typeface="Wingdings" panose="05000000000000000000" pitchFamily="2" charset="2"/>
              <a:buChar char="§"/>
              <a:defRPr/>
            </a:pPr>
            <a:endParaRPr lang="en-US" sz="22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914400" lvl="1" indent="-514350">
              <a:buFont typeface="Wingdings" panose="05000000000000000000" pitchFamily="2" charset="2"/>
              <a:buChar char="§"/>
              <a:defRPr/>
            </a:pPr>
            <a:r>
              <a:rPr lang="en-US" sz="2600" b="1" dirty="0" smtClean="0">
                <a:solidFill>
                  <a:srgbClr val="0070C0"/>
                </a:solidFill>
                <a:ea typeface="ＭＳ Ｐゴシック" charset="0"/>
              </a:rPr>
              <a:t>Debate</a:t>
            </a:r>
          </a:p>
          <a:p>
            <a:pPr marL="1314450" lvl="2" indent="-514350"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solidFill>
                  <a:srgbClr val="00B0F0"/>
                </a:solidFill>
                <a:ea typeface="ＭＳ Ｐゴシック" charset="0"/>
              </a:rPr>
              <a:t>There are conflicting findings in the literature about the effects of open plan offices on employee productivity, with….</a:t>
            </a:r>
          </a:p>
          <a:p>
            <a:pPr marL="514350" indent="-514350">
              <a:buAutoNum type="arabicPeriod"/>
              <a:defRPr/>
            </a:pPr>
            <a:endParaRPr lang="en-US" sz="28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514350" indent="-514350">
              <a:buAutoNum type="arabicPeriod"/>
              <a:defRPr/>
            </a:pPr>
            <a:endParaRPr lang="en-US" sz="24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>
              <a:defRPr/>
            </a:pPr>
            <a:endParaRPr lang="en-US" sz="2400" b="1" i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200" b="1" dirty="0">
              <a:solidFill>
                <a:srgbClr val="00B0F0"/>
              </a:solidFill>
              <a:ea typeface="ＭＳ Ｐゴシック" charset="0"/>
            </a:endParaRP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latin typeface="Arial" charset="0"/>
                <a:cs typeface="Arial" charset="0"/>
              </a:rPr>
              <a:t>Advanced citation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26815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613"/>
            <a:ext cx="9164638" cy="54006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ea typeface="ＭＳ Ｐゴシック" charset="0"/>
              </a:rPr>
              <a:t>3. Diagnose the current state of knowledge.</a:t>
            </a:r>
          </a:p>
          <a:p>
            <a:pPr marL="0" indent="0">
              <a:buNone/>
              <a:defRPr/>
            </a:pPr>
            <a:endParaRPr lang="en-US" sz="2800" b="1" dirty="0">
              <a:solidFill>
                <a:srgbClr val="002060"/>
              </a:solidFill>
              <a:ea typeface="ＭＳ Ｐゴシック" charset="0"/>
            </a:endParaRPr>
          </a:p>
          <a:p>
            <a:pPr marL="914400" lvl="1" indent="-514350"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00B0F0"/>
                </a:solidFill>
                <a:ea typeface="ＭＳ Ｐゴシック" charset="0"/>
              </a:rPr>
              <a:t>The importance of independent auditing of company financial statements is well established in the literature (</a:t>
            </a:r>
            <a:r>
              <a:rPr lang="en-US" sz="2400" b="1" dirty="0" err="1" smtClean="0">
                <a:solidFill>
                  <a:srgbClr val="00B0F0"/>
                </a:solidFill>
                <a:ea typeface="ＭＳ Ｐゴシック" charset="0"/>
              </a:rPr>
              <a:t>Heast</a:t>
            </a:r>
            <a:r>
              <a:rPr lang="en-US" sz="2400" b="1" dirty="0" smtClean="0">
                <a:solidFill>
                  <a:srgbClr val="00B0F0"/>
                </a:solidFill>
                <a:ea typeface="ＭＳ Ｐゴシック" charset="0"/>
              </a:rPr>
              <a:t>, 1963; Van </a:t>
            </a:r>
            <a:r>
              <a:rPr lang="en-US" sz="2400" b="1" dirty="0" err="1" smtClean="0">
                <a:solidFill>
                  <a:srgbClr val="00B0F0"/>
                </a:solidFill>
                <a:ea typeface="ＭＳ Ｐゴシック" charset="0"/>
              </a:rPr>
              <a:t>Jenh</a:t>
            </a:r>
            <a:r>
              <a:rPr lang="en-US" sz="2400" b="1" dirty="0" smtClean="0">
                <a:solidFill>
                  <a:srgbClr val="00B0F0"/>
                </a:solidFill>
                <a:ea typeface="ＭＳ Ｐゴシック" charset="0"/>
              </a:rPr>
              <a:t>, 1985; Keller, 2001).</a:t>
            </a:r>
          </a:p>
          <a:p>
            <a:pPr marL="400050" lvl="1" indent="0">
              <a:buNone/>
              <a:defRPr/>
            </a:pPr>
            <a:r>
              <a:rPr lang="en-US" sz="2400" b="1" dirty="0" smtClean="0">
                <a:solidFill>
                  <a:srgbClr val="00B0F0"/>
                </a:solidFill>
                <a:ea typeface="ＭＳ Ｐゴシック" charset="0"/>
              </a:rPr>
              <a:t> </a:t>
            </a:r>
          </a:p>
          <a:p>
            <a:pPr marL="914400" lvl="1" indent="-514350"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00B0F0"/>
                </a:solidFill>
                <a:ea typeface="ＭＳ Ｐゴシック" charset="0"/>
              </a:rPr>
              <a:t>There is a lack of research examining…</a:t>
            </a:r>
          </a:p>
          <a:p>
            <a:pPr marL="914400" lvl="1" indent="-514350">
              <a:buFont typeface="Wingdings" panose="05000000000000000000" pitchFamily="2" charset="2"/>
              <a:buChar char="§"/>
              <a:defRPr/>
            </a:pPr>
            <a:endParaRPr lang="en-US" sz="2400" b="1" dirty="0" smtClean="0">
              <a:solidFill>
                <a:srgbClr val="00B0F0"/>
              </a:solidFill>
              <a:ea typeface="ＭＳ Ｐゴシック" charset="0"/>
            </a:endParaRPr>
          </a:p>
          <a:p>
            <a:pPr marL="914400" lvl="1" indent="-514350"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00B0F0"/>
                </a:solidFill>
                <a:ea typeface="ＭＳ Ｐゴシック" charset="0"/>
              </a:rPr>
              <a:t>There is emerging evidence on… </a:t>
            </a:r>
          </a:p>
          <a:p>
            <a:pPr marL="914400" lvl="1" indent="-514350">
              <a:buFont typeface="Wingdings" panose="05000000000000000000" pitchFamily="2" charset="2"/>
              <a:buChar char="§"/>
              <a:defRPr/>
            </a:pPr>
            <a:endParaRPr lang="en-US" sz="2400" b="1" dirty="0" smtClean="0">
              <a:solidFill>
                <a:srgbClr val="00B0F0"/>
              </a:solidFill>
              <a:ea typeface="ＭＳ Ｐゴシック" charset="0"/>
            </a:endParaRPr>
          </a:p>
          <a:p>
            <a:pPr marL="914400" lvl="1" indent="-514350">
              <a:buFont typeface="Wingdings" panose="05000000000000000000" pitchFamily="2" charset="2"/>
              <a:buChar char="§"/>
              <a:defRPr/>
            </a:pPr>
            <a:endParaRPr lang="en-US" sz="24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514350" indent="-514350">
              <a:buAutoNum type="arabicPeriod"/>
              <a:defRPr/>
            </a:pPr>
            <a:endParaRPr lang="en-US" sz="2400" b="1" dirty="0" smtClean="0">
              <a:solidFill>
                <a:srgbClr val="00206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>
              <a:defRPr/>
            </a:pPr>
            <a:endParaRPr lang="en-US" sz="2400" b="1" i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200" b="1" dirty="0">
              <a:solidFill>
                <a:srgbClr val="00B0F0"/>
              </a:solidFill>
              <a:ea typeface="ＭＳ Ｐゴシック" charset="0"/>
            </a:endParaRP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latin typeface="Arial" charset="0"/>
                <a:cs typeface="Arial" charset="0"/>
              </a:rPr>
              <a:t>Advanced citation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27235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rgbClr val="002060"/>
                </a:solidFill>
                <a:latin typeface="+mn-lt"/>
              </a:rPr>
              <a:t>There’s a range of quick and easy-to-use tools to perfect your citations and references. </a:t>
            </a:r>
            <a:endParaRPr lang="en-A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Referencing just became easier</a:t>
            </a:r>
            <a:endParaRPr lang="en-AU" dirty="0"/>
          </a:p>
        </p:txBody>
      </p:sp>
      <p:pic>
        <p:nvPicPr>
          <p:cNvPr id="5122" name="Picture 2" descr="C:\Users\thennessey\AppData\Local\Microsoft\Windows\Temporary Internet Files\Content.IE5\QVLVFOL1\5363515039_c05e9fc9b9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30"/>
          <a:stretch/>
        </p:blipFill>
        <p:spPr bwMode="auto">
          <a:xfrm>
            <a:off x="1403648" y="2132856"/>
            <a:ext cx="5904656" cy="35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6512" y="5921662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>
                <a:solidFill>
                  <a:prstClr val="black"/>
                </a:solidFill>
              </a:rPr>
              <a:t>Image: </a:t>
            </a:r>
            <a:r>
              <a:rPr lang="en-AU" sz="12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AU" sz="1200" dirty="0" smtClean="0">
                <a:solidFill>
                  <a:prstClr val="black"/>
                </a:solidFill>
                <a:hlinkClick r:id="rId4"/>
              </a:rPr>
              <a:t>flic.kr/p/9aXqae</a:t>
            </a:r>
            <a:endParaRPr lang="en-AU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AU" sz="2800" b="1" i="1" dirty="0">
                <a:solidFill>
                  <a:srgbClr val="002060"/>
                </a:solidFill>
                <a:latin typeface="Calibri"/>
                <a:cs typeface="+mn-cs"/>
              </a:rPr>
              <a:t>Q: Need help formatting your citations and reference list?</a:t>
            </a:r>
            <a:r>
              <a:rPr lang="en-AU" sz="1800" b="1" dirty="0">
                <a:solidFill>
                  <a:srgbClr val="002060"/>
                </a:solidFill>
                <a:latin typeface="Calibri"/>
                <a:cs typeface="+mn-cs"/>
              </a:rPr>
              <a:t/>
            </a:r>
            <a:br>
              <a:rPr lang="en-AU" sz="1800" b="1" dirty="0">
                <a:solidFill>
                  <a:srgbClr val="002060"/>
                </a:solidFill>
                <a:latin typeface="Calibri"/>
                <a:cs typeface="+mn-cs"/>
              </a:rPr>
            </a:br>
            <a:r>
              <a:rPr lang="en-AU" sz="2400" b="1" dirty="0">
                <a:solidFill>
                  <a:srgbClr val="0070C0"/>
                </a:solidFill>
                <a:latin typeface="Calibri"/>
                <a:cs typeface="+mn-cs"/>
              </a:rPr>
              <a:t>A: </a:t>
            </a:r>
            <a:r>
              <a:rPr lang="en-AU" sz="2400" b="1" dirty="0" err="1">
                <a:solidFill>
                  <a:srgbClr val="0070C0"/>
                </a:solidFill>
                <a:latin typeface="Calibri"/>
                <a:cs typeface="+mn-cs"/>
                <a:hlinkClick r:id="rId2" tooltip="Re:cite"/>
              </a:rPr>
              <a:t>Re:Cite</a:t>
            </a:r>
            <a:r>
              <a:rPr lang="en-AU" sz="2400" dirty="0">
                <a:solidFill>
                  <a:srgbClr val="0070C0"/>
                </a:solidFill>
                <a:latin typeface="Calibri"/>
                <a:cs typeface="+mn-cs"/>
              </a:rPr>
              <a:t> is a library tool to guide you through using common referencing styles such as </a:t>
            </a:r>
            <a:r>
              <a:rPr lang="en-AU" sz="2400" b="1" dirty="0">
                <a:solidFill>
                  <a:srgbClr val="0070C0"/>
                </a:solidFill>
                <a:latin typeface="Calibri"/>
                <a:cs typeface="+mn-cs"/>
                <a:hlinkClick r:id="rId3" tooltip="APA 6th"/>
              </a:rPr>
              <a:t>APA</a:t>
            </a:r>
            <a:r>
              <a:rPr lang="en-AU" sz="2400" dirty="0">
                <a:solidFill>
                  <a:srgbClr val="0070C0"/>
                </a:solidFill>
                <a:latin typeface="Calibri"/>
                <a:cs typeface="+mn-cs"/>
              </a:rPr>
              <a:t>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>
                <a:solidFill>
                  <a:srgbClr val="FFFFFF"/>
                </a:solidFill>
              </a:rPr>
              <a:t>Citing and referencing tools</a:t>
            </a:r>
            <a:endParaRPr lang="en-AU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5936" y="2132856"/>
            <a:ext cx="4896544" cy="3976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6" y="2852936"/>
            <a:ext cx="2781300" cy="2019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49656" y="3593514"/>
            <a:ext cx="1075936" cy="41155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5646865" y="980728"/>
            <a:ext cx="3341142" cy="1944216"/>
          </a:xfrm>
          <a:prstGeom prst="wedgeEllipseCallout">
            <a:avLst>
              <a:gd name="adj1" fmla="val -111967"/>
              <a:gd name="adj2" fmla="val 143174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AU" sz="3200" b="1" i="1" dirty="0">
                <a:solidFill>
                  <a:prstClr val="white"/>
                </a:solidFill>
                <a:cs typeface="Arial" panose="020B0604020202020204" pitchFamily="34" charset="0"/>
              </a:rPr>
              <a:t>Can I cite </a:t>
            </a:r>
            <a:r>
              <a:rPr lang="en-AU" sz="3200" b="1" i="1" dirty="0" smtClean="0">
                <a:solidFill>
                  <a:prstClr val="white"/>
                </a:solidFill>
                <a:cs typeface="Arial" panose="020B0604020202020204" pitchFamily="34" charset="0"/>
              </a:rPr>
              <a:t>industry sources?</a:t>
            </a:r>
            <a:endParaRPr lang="en-AU" sz="3200" b="1" i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3294" y="116632"/>
            <a:ext cx="5472608" cy="1584176"/>
          </a:xfrm>
          <a:prstGeom prst="wedgeRoundRectCallout">
            <a:avLst>
              <a:gd name="adj1" fmla="val -51463"/>
              <a:gd name="adj2" fmla="val 168858"/>
              <a:gd name="adj3" fmla="val 16667"/>
            </a:avLst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b="1" dirty="0">
                <a:solidFill>
                  <a:prstClr val="white"/>
                </a:solidFill>
                <a:cs typeface="Arial" panose="020B0604020202020204" pitchFamily="34" charset="0"/>
              </a:rPr>
              <a:t>Yes, you can, library cat.</a:t>
            </a:r>
            <a:r>
              <a:rPr lang="en-AU" sz="3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endParaRPr lang="en-AU" sz="32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Examples </a:t>
            </a:r>
            <a:r>
              <a:rPr lang="en-AU" sz="2800" dirty="0">
                <a:solidFill>
                  <a:prstClr val="white"/>
                </a:solidFill>
                <a:cs typeface="Arial" panose="020B0604020202020204" pitchFamily="34" charset="0"/>
              </a:rPr>
              <a:t>are </a:t>
            </a:r>
            <a:r>
              <a:rPr lang="en-A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in </a:t>
            </a:r>
            <a:r>
              <a:rPr lang="en-AU" sz="2800" b="1" dirty="0" err="1" smtClean="0">
                <a:solidFill>
                  <a:srgbClr val="0070C0"/>
                </a:solidFill>
                <a:hlinkClick r:id="rId3" tooltip="Re:cite"/>
              </a:rPr>
              <a:t>Re:Cite</a:t>
            </a:r>
            <a:r>
              <a:rPr lang="en-AU" sz="2800" b="1" dirty="0" smtClean="0">
                <a:solidFill>
                  <a:srgbClr val="0070C0"/>
                </a:solidFill>
              </a:rPr>
              <a:t>.</a:t>
            </a:r>
            <a:endParaRPr lang="en-A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6712"/>
            <a:ext cx="9143999" cy="5400599"/>
          </a:xfrm>
        </p:spPr>
        <p:txBody>
          <a:bodyPr/>
          <a:lstStyle/>
          <a:p>
            <a:r>
              <a:rPr lang="en-AU" sz="2800" b="1" dirty="0">
                <a:solidFill>
                  <a:srgbClr val="002060"/>
                </a:solidFill>
              </a:rPr>
              <a:t>Research </a:t>
            </a:r>
            <a:r>
              <a:rPr lang="en-AU" sz="2800" b="1" dirty="0" smtClean="0">
                <a:solidFill>
                  <a:srgbClr val="002060"/>
                </a:solidFill>
              </a:rPr>
              <a:t>databases format </a:t>
            </a:r>
            <a:r>
              <a:rPr lang="en-AU" sz="2800" b="1" dirty="0">
                <a:solidFill>
                  <a:srgbClr val="002060"/>
                </a:solidFill>
              </a:rPr>
              <a:t>references for you (click on ‘cite’ or ‘export’ links). 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Citing and referencing tools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221" y="1902533"/>
            <a:ext cx="7059118" cy="2680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6096" y="2947321"/>
            <a:ext cx="3600873" cy="3158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275" y="4932566"/>
            <a:ext cx="5077546" cy="1015663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US" sz="2000" b="1" dirty="0" smtClean="0">
                <a:solidFill>
                  <a:prstClr val="white"/>
                </a:solidFill>
                <a:ea typeface="ＭＳ Ｐゴシック" charset="0"/>
              </a:rPr>
              <a:t>TIP: </a:t>
            </a:r>
            <a:r>
              <a:rPr lang="en-US" sz="2000" b="1" dirty="0">
                <a:solidFill>
                  <a:prstClr val="white"/>
                </a:solidFill>
                <a:ea typeface="ＭＳ Ｐゴシック" charset="0"/>
              </a:rPr>
              <a:t>D</a:t>
            </a:r>
            <a:r>
              <a:rPr lang="en-US" sz="2000" b="1" dirty="0" smtClean="0">
                <a:solidFill>
                  <a:prstClr val="white"/>
                </a:solidFill>
                <a:ea typeface="ＭＳ Ｐゴシック" charset="0"/>
              </a:rPr>
              <a:t>atabase-generated references are improving in quality, but do check to confirm accuracy. </a:t>
            </a:r>
          </a:p>
        </p:txBody>
      </p:sp>
      <p:sp>
        <p:nvSpPr>
          <p:cNvPr id="8" name="Oval 7"/>
          <p:cNvSpPr/>
          <p:nvPr/>
        </p:nvSpPr>
        <p:spPr>
          <a:xfrm>
            <a:off x="4726385" y="4286095"/>
            <a:ext cx="360040" cy="216024"/>
          </a:xfrm>
          <a:prstGeom prst="ellipse">
            <a:avLst/>
          </a:prstGeom>
          <a:noFill/>
          <a:ln w="28575" cmpd="sng">
            <a:solidFill>
              <a:srgbClr val="D600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78247" y="4048609"/>
            <a:ext cx="308750" cy="273800"/>
          </a:xfrm>
          <a:prstGeom prst="ellipse">
            <a:avLst/>
          </a:prstGeom>
          <a:noFill/>
          <a:ln w="28575" cmpd="sng">
            <a:solidFill>
              <a:srgbClr val="D600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>
              <a:latin typeface="+mj-lt"/>
            </a:endParaRPr>
          </a:p>
          <a:p>
            <a:pPr marL="0" indent="0">
              <a:buNone/>
            </a:pPr>
            <a:endParaRPr lang="en-AU" dirty="0" smtClean="0">
              <a:latin typeface="+mj-lt"/>
            </a:endParaRPr>
          </a:p>
          <a:p>
            <a:r>
              <a:rPr lang="en-AU" b="1" dirty="0" smtClean="0">
                <a:solidFill>
                  <a:srgbClr val="002060"/>
                </a:solidFill>
              </a:rPr>
              <a:t>For more detailed guidance, 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rgbClr val="002060"/>
                </a:solidFill>
              </a:rPr>
              <a:t>see the library’s referencing </a:t>
            </a:r>
          </a:p>
          <a:p>
            <a:pPr marL="0" indent="0">
              <a:buNone/>
            </a:pPr>
            <a:r>
              <a:rPr lang="en-AU" b="1" dirty="0" err="1" smtClean="0">
                <a:solidFill>
                  <a:srgbClr val="002060"/>
                </a:solidFill>
              </a:rPr>
              <a:t>helpsheets</a:t>
            </a:r>
            <a:r>
              <a:rPr lang="en-AU" b="1" dirty="0" smtClean="0">
                <a:solidFill>
                  <a:srgbClr val="002060"/>
                </a:solidFill>
              </a:rPr>
              <a:t> on our </a:t>
            </a:r>
            <a:r>
              <a:rPr lang="en-AU" b="1" dirty="0" smtClean="0">
                <a:solidFill>
                  <a:srgbClr val="002060"/>
                </a:solidFill>
                <a:hlinkClick r:id="rId2" action="ppaction://hlinkfile"/>
              </a:rPr>
              <a:t>website</a:t>
            </a:r>
            <a:r>
              <a:rPr lang="en-AU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/>
            </a:r>
            <a:br>
              <a:rPr lang="en-AU" sz="1800" dirty="0"/>
            </a:b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Citing and referencing </a:t>
            </a:r>
            <a:r>
              <a:rPr lang="en-AU" dirty="0" err="1" smtClean="0"/>
              <a:t>helpsheets</a:t>
            </a:r>
            <a:endParaRPr lang="en-AU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456">
            <a:off x="5938826" y="1441745"/>
            <a:ext cx="2975426" cy="2212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310">
            <a:off x="5637813" y="3003636"/>
            <a:ext cx="3123562" cy="1809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3785" y="4436639"/>
            <a:ext cx="3165509" cy="1775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059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</a:t>
            </a:r>
            <a:r>
              <a:rPr lang="en-AU" b="1" dirty="0" smtClean="0"/>
              <a:t>upport from the library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29733" y="2477502"/>
            <a:ext cx="3888431" cy="255454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US" sz="2000" b="1" dirty="0" smtClean="0">
                <a:solidFill>
                  <a:prstClr val="white"/>
                </a:solidFill>
                <a:ea typeface="ＭＳ Ｐゴシック" charset="0"/>
              </a:rPr>
              <a:t>As graduate students, you can book individual or group research consultations with us to help you find information and develop your research skills. </a:t>
            </a:r>
          </a:p>
          <a:p>
            <a:pPr marL="0" lvl="4">
              <a:defRPr/>
            </a:pPr>
            <a:endParaRPr lang="en-US" sz="2000" b="1" dirty="0">
              <a:solidFill>
                <a:prstClr val="white"/>
              </a:solidFill>
              <a:ea typeface="ＭＳ Ｐゴシック" charset="0"/>
            </a:endParaRPr>
          </a:p>
          <a:p>
            <a:pPr marL="0" lvl="4">
              <a:defRPr/>
            </a:pPr>
            <a:r>
              <a:rPr lang="en-US" sz="2000" b="1" dirty="0" smtClean="0">
                <a:solidFill>
                  <a:prstClr val="white"/>
                </a:solidFill>
                <a:ea typeface="ＭＳ Ｐゴシック" charset="0"/>
              </a:rPr>
              <a:t>Book online through the library homepage.</a:t>
            </a:r>
            <a:endParaRPr lang="en-AU" sz="2000" b="1" dirty="0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7727" y="5836518"/>
            <a:ext cx="6706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20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n-AU" sz="2000" dirty="0" smtClean="0">
                <a:solidFill>
                  <a:prstClr val="black"/>
                </a:solidFill>
                <a:hlinkClick r:id="rId2"/>
              </a:rPr>
              <a:t>library.unimelb.edu.au/research/research-consultations</a:t>
            </a:r>
            <a:endParaRPr lang="en-AU" sz="2000" dirty="0" smtClean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3" y="928958"/>
            <a:ext cx="8943334" cy="678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68202"/>
            <a:ext cx="3286125" cy="39243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03648" y="4509120"/>
            <a:ext cx="1941033" cy="888987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6712"/>
            <a:ext cx="9143999" cy="5400599"/>
          </a:xfrm>
        </p:spPr>
        <p:txBody>
          <a:bodyPr>
            <a:norm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</a:rPr>
              <a:t>Software that stores, organises, and generates citations and bibliographies for you. </a:t>
            </a:r>
          </a:p>
          <a:p>
            <a:pPr lvl="1"/>
            <a:r>
              <a:rPr lang="en-AU" sz="2200" b="1" dirty="0" smtClean="0">
                <a:solidFill>
                  <a:srgbClr val="0070C0"/>
                </a:solidFill>
              </a:rPr>
              <a:t>Particularly useful for students undertaking a mini-thesis or large research project with many references.</a:t>
            </a:r>
          </a:p>
          <a:p>
            <a:pPr lvl="1"/>
            <a:r>
              <a:rPr lang="en-AU" sz="2200" b="1" dirty="0" smtClean="0">
                <a:solidFill>
                  <a:srgbClr val="0070C0"/>
                </a:solidFill>
              </a:rPr>
              <a:t>You will need to choose which software to use. The three big providers are: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 management software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0" y="3401533"/>
            <a:ext cx="8180173" cy="2719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5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6712"/>
            <a:ext cx="9143999" cy="5400599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</a:rPr>
              <a:t>More information about the software?</a:t>
            </a:r>
          </a:p>
          <a:p>
            <a:pPr lvl="1"/>
            <a:r>
              <a:rPr lang="en-AU" sz="2400" b="1" dirty="0" smtClean="0">
                <a:solidFill>
                  <a:srgbClr val="0070C0"/>
                </a:solidFill>
              </a:rPr>
              <a:t>See </a:t>
            </a:r>
            <a:r>
              <a:rPr lang="en-AU" sz="2400" b="1" dirty="0">
                <a:solidFill>
                  <a:srgbClr val="0070C0"/>
                </a:solidFill>
              </a:rPr>
              <a:t>our guide on </a:t>
            </a:r>
            <a:r>
              <a:rPr lang="en-AU" sz="2400" b="1" dirty="0">
                <a:solidFill>
                  <a:srgbClr val="0070C0"/>
                </a:solidFill>
                <a:hlinkClick r:id="rId2"/>
              </a:rPr>
              <a:t>Managing References</a:t>
            </a:r>
            <a:r>
              <a:rPr lang="en-AU" sz="2400" b="1" dirty="0">
                <a:solidFill>
                  <a:srgbClr val="0070C0"/>
                </a:solidFill>
              </a:rPr>
              <a:t>.  </a:t>
            </a:r>
            <a:endParaRPr lang="en-AU" sz="2400" dirty="0">
              <a:solidFill>
                <a:srgbClr val="0070C0"/>
              </a:solidFill>
            </a:endParaRPr>
          </a:p>
          <a:p>
            <a:endParaRPr lang="en-AU" sz="2800" b="1" dirty="0" smtClean="0">
              <a:solidFill>
                <a:srgbClr val="002060"/>
              </a:solidFill>
            </a:endParaRPr>
          </a:p>
          <a:p>
            <a:endParaRPr lang="en-AU" sz="2800" b="1" dirty="0">
              <a:solidFill>
                <a:srgbClr val="002060"/>
              </a:solidFill>
            </a:endParaRPr>
          </a:p>
          <a:p>
            <a:endParaRPr lang="en-AU" sz="2800" b="1" dirty="0" smtClean="0">
              <a:solidFill>
                <a:srgbClr val="002060"/>
              </a:solidFill>
            </a:endParaRPr>
          </a:p>
          <a:p>
            <a:endParaRPr lang="en-AU" sz="2800" b="1" dirty="0">
              <a:solidFill>
                <a:srgbClr val="002060"/>
              </a:solidFill>
            </a:endParaRPr>
          </a:p>
          <a:p>
            <a:endParaRPr lang="en-AU" sz="2800" b="1" dirty="0" smtClean="0">
              <a:solidFill>
                <a:srgbClr val="002060"/>
              </a:solidFill>
            </a:endParaRPr>
          </a:p>
          <a:p>
            <a:endParaRPr lang="en-AU" sz="1400" b="1" dirty="0" smtClean="0">
              <a:solidFill>
                <a:srgbClr val="002060"/>
              </a:solidFill>
            </a:endParaRPr>
          </a:p>
          <a:p>
            <a:r>
              <a:rPr lang="en-AU" sz="2800" b="1" dirty="0" smtClean="0">
                <a:solidFill>
                  <a:srgbClr val="002060"/>
                </a:solidFill>
              </a:rPr>
              <a:t>Attend a class on using the software?</a:t>
            </a:r>
          </a:p>
          <a:p>
            <a:pPr lvl="1"/>
            <a:r>
              <a:rPr lang="en-AU" sz="2600" b="1" dirty="0" smtClean="0">
                <a:solidFill>
                  <a:srgbClr val="0070C0"/>
                </a:solidFill>
              </a:rPr>
              <a:t>Enrol in a </a:t>
            </a:r>
            <a:r>
              <a:rPr lang="en-AU" sz="2600" b="1" dirty="0" smtClean="0">
                <a:solidFill>
                  <a:srgbClr val="0070C0"/>
                </a:solidFill>
                <a:hlinkClick r:id="rId3"/>
              </a:rPr>
              <a:t>class</a:t>
            </a:r>
            <a:r>
              <a:rPr lang="en-AU" sz="2600" b="1" dirty="0" smtClean="0">
                <a:solidFill>
                  <a:srgbClr val="0070C0"/>
                </a:solidFill>
              </a:rPr>
              <a:t> from our website.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 management software</a:t>
            </a:r>
            <a:endParaRPr lang="en-AU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75" y="1960604"/>
            <a:ext cx="6487386" cy="2520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7122" y="4522572"/>
            <a:ext cx="1788715" cy="1491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992792" y="5615458"/>
            <a:ext cx="1615748" cy="339226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6633"/>
            <a:ext cx="8712968" cy="6099200"/>
          </a:xfrm>
        </p:spPr>
        <p:txBody>
          <a:bodyPr/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4000" dirty="0" smtClean="0"/>
              <a:t>Summing up…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683279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The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library’s </a:t>
            </a:r>
            <a:r>
              <a:rPr lang="en-US" sz="2400" b="1" dirty="0">
                <a:solidFill>
                  <a:srgbClr val="0070C0"/>
                </a:solidFill>
                <a:ea typeface="ＭＳ Ｐゴシック" charset="0"/>
              </a:rPr>
              <a:t>subject research guides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for business and economics will connect you to the best resources available. </a:t>
            </a:r>
            <a:endParaRPr lang="en-US" sz="2400" b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en-US" sz="1200" b="1" dirty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Transition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from </a:t>
            </a:r>
            <a:r>
              <a:rPr lang="en-US" sz="2400" b="1" dirty="0">
                <a:solidFill>
                  <a:srgbClr val="0070C0"/>
                </a:solidFill>
                <a:ea typeface="ＭＳ Ｐゴシック" charset="0"/>
              </a:rPr>
              <a:t>basic to advanced search techniques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 to find the most relevant, high quality academic literature. </a:t>
            </a:r>
          </a:p>
          <a:p>
            <a:pPr marL="514350" indent="-514350">
              <a:buAutoNum type="arabicPeriod"/>
              <a:defRPr/>
            </a:pPr>
            <a:endParaRPr lang="en-US" sz="1200" b="1" dirty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514350" indent="-514350">
              <a:buAutoNum type="arabicPeriod"/>
              <a:defRPr/>
            </a:pP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Explore the different business databases to find </a:t>
            </a:r>
            <a:r>
              <a:rPr lang="en-US" sz="2400" b="1" dirty="0" smtClean="0">
                <a:solidFill>
                  <a:srgbClr val="0070C0"/>
                </a:solidFill>
                <a:ea typeface="ＭＳ Ｐゴシック" charset="0"/>
              </a:rPr>
              <a:t>company, industry, and country information</a:t>
            </a: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. </a:t>
            </a:r>
            <a:endParaRPr lang="en-US" sz="2400" b="1" dirty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514350" indent="-514350">
              <a:buAutoNum type="arabicPeriod"/>
              <a:defRPr/>
            </a:pPr>
            <a:endParaRPr lang="en-US" sz="1200" b="1" dirty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514350" indent="-514350">
              <a:buAutoNum type="arabicPeriod"/>
              <a:defRPr/>
            </a:pP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Perfect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your </a:t>
            </a:r>
            <a:r>
              <a:rPr lang="en-US" sz="2400" b="1" dirty="0">
                <a:solidFill>
                  <a:srgbClr val="0070C0"/>
                </a:solidFill>
                <a:ea typeface="ＭＳ Ｐゴシック" charset="0"/>
              </a:rPr>
              <a:t>citing and referencing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with our easy-to-use tools. </a:t>
            </a:r>
            <a:endParaRPr lang="en-US" sz="2400" b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514350" indent="-514350">
              <a:buAutoNum type="arabicPeriod"/>
              <a:defRPr/>
            </a:pPr>
            <a:endParaRPr lang="en-US" sz="1200" b="1" dirty="0" smtClean="0">
              <a:solidFill>
                <a:srgbClr val="1F497D">
                  <a:lumMod val="75000"/>
                </a:srgbClr>
              </a:solidFill>
              <a:ea typeface="ＭＳ Ｐゴシック" charset="0"/>
            </a:endParaRPr>
          </a:p>
          <a:p>
            <a:pPr marL="514350" indent="-514350">
              <a:buAutoNum type="arabicPeriod"/>
              <a:defRPr/>
            </a:pP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a typeface="ＭＳ Ｐゴシック" charset="0"/>
              </a:rPr>
              <a:t>We are here to help you. </a:t>
            </a:r>
            <a:endParaRPr lang="en-A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Five key points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47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dirty="0" smtClean="0">
                <a:solidFill>
                  <a:srgbClr val="002060"/>
                </a:solidFill>
              </a:rPr>
              <a:t>Three key aims for this session:</a:t>
            </a:r>
          </a:p>
          <a:p>
            <a:endParaRPr lang="en-AU" sz="12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AU" dirty="0">
                <a:solidFill>
                  <a:srgbClr val="0070C0"/>
                </a:solidFill>
              </a:rPr>
              <a:t>Highlight the library </a:t>
            </a:r>
            <a:r>
              <a:rPr lang="en-AU" dirty="0" smtClean="0">
                <a:solidFill>
                  <a:srgbClr val="0070C0"/>
                </a:solidFill>
              </a:rPr>
              <a:t>services </a:t>
            </a:r>
            <a:r>
              <a:rPr lang="en-AU" dirty="0">
                <a:solidFill>
                  <a:srgbClr val="0070C0"/>
                </a:solidFill>
              </a:rPr>
              <a:t>you can access</a:t>
            </a:r>
            <a:r>
              <a:rPr lang="en-AU" dirty="0" smtClean="0">
                <a:solidFill>
                  <a:srgbClr val="0070C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AU" sz="12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rgbClr val="0070C0"/>
                </a:solidFill>
              </a:rPr>
              <a:t>Increase </a:t>
            </a:r>
            <a:r>
              <a:rPr lang="en-AU" dirty="0">
                <a:solidFill>
                  <a:srgbClr val="0070C0"/>
                </a:solidFill>
              </a:rPr>
              <a:t>your knowledge of the </a:t>
            </a:r>
            <a:r>
              <a:rPr lang="en-AU" dirty="0" smtClean="0">
                <a:solidFill>
                  <a:srgbClr val="0070C0"/>
                </a:solidFill>
              </a:rPr>
              <a:t>range of available library resources.</a:t>
            </a:r>
          </a:p>
          <a:p>
            <a:pPr marL="457200" lvl="1" indent="0">
              <a:buNone/>
            </a:pPr>
            <a:endParaRPr lang="en-AU" sz="12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AU" dirty="0">
                <a:solidFill>
                  <a:srgbClr val="0070C0"/>
                </a:solidFill>
              </a:rPr>
              <a:t>Familiarise you with the latest developments in advanced searching</a:t>
            </a:r>
            <a:r>
              <a:rPr lang="en-AU" dirty="0" smtClean="0">
                <a:solidFill>
                  <a:srgbClr val="0070C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AU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1400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Setting you up for your graduate studies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085184"/>
            <a:ext cx="8784976" cy="70788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>
              <a:defRPr/>
            </a:pPr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SHEET:</a:t>
            </a:r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we begin, how would you rate your knowledge of library resources and research skills? 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0599"/>
          </a:xfrm>
        </p:spPr>
        <p:txBody>
          <a:bodyPr/>
          <a:lstStyle/>
          <a:p>
            <a:pPr marL="0" indent="0">
              <a:buNone/>
            </a:pPr>
            <a:endParaRPr lang="en-AU" sz="2800" dirty="0" smtClean="0">
              <a:solidFill>
                <a:srgbClr val="002060"/>
              </a:solidFill>
            </a:endParaRPr>
          </a:p>
          <a:p>
            <a:r>
              <a:rPr lang="en-AU" sz="3200" b="1" dirty="0" smtClean="0">
                <a:solidFill>
                  <a:srgbClr val="002060"/>
                </a:solidFill>
              </a:rPr>
              <a:t>Part A: Frequently asked </a:t>
            </a:r>
            <a:r>
              <a:rPr lang="en-AU" sz="3200" b="1" dirty="0">
                <a:solidFill>
                  <a:srgbClr val="002060"/>
                </a:solidFill>
              </a:rPr>
              <a:t>q</a:t>
            </a:r>
            <a:r>
              <a:rPr lang="en-AU" sz="3200" b="1" dirty="0" smtClean="0">
                <a:solidFill>
                  <a:srgbClr val="002060"/>
                </a:solidFill>
              </a:rPr>
              <a:t>uestions</a:t>
            </a:r>
          </a:p>
          <a:p>
            <a:pPr lvl="1"/>
            <a:r>
              <a:rPr lang="en-AU" sz="2600" dirty="0" smtClean="0">
                <a:solidFill>
                  <a:srgbClr val="0070C0"/>
                </a:solidFill>
              </a:rPr>
              <a:t>Focus: Library services and resources</a:t>
            </a:r>
          </a:p>
          <a:p>
            <a:pPr marL="457200" lvl="1" indent="0">
              <a:buNone/>
            </a:pPr>
            <a:endParaRPr lang="en-AU" sz="2600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AU" sz="2600" dirty="0" smtClean="0">
              <a:solidFill>
                <a:srgbClr val="0070C0"/>
              </a:solidFill>
            </a:endParaRPr>
          </a:p>
          <a:p>
            <a:r>
              <a:rPr lang="en-AU" sz="3200" b="1" dirty="0" smtClean="0">
                <a:solidFill>
                  <a:srgbClr val="002060"/>
                </a:solidFill>
              </a:rPr>
              <a:t>Part B: Four common research problems </a:t>
            </a:r>
          </a:p>
          <a:p>
            <a:pPr lvl="1"/>
            <a:r>
              <a:rPr lang="en-AU" sz="2600" dirty="0" smtClean="0">
                <a:solidFill>
                  <a:srgbClr val="0070C0"/>
                </a:solidFill>
              </a:rPr>
              <a:t>Focus: Advanced research skills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Setting you up for your graduate studies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30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-11701" y="2852936"/>
            <a:ext cx="9144000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A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A: </a:t>
            </a:r>
            <a:r>
              <a:rPr lang="en-AU" sz="2800" dirty="0" smtClean="0"/>
              <a:t>Frequently </a:t>
            </a:r>
            <a:r>
              <a:rPr lang="en-AU" sz="2800" dirty="0"/>
              <a:t>asked questions</a:t>
            </a:r>
          </a:p>
          <a:p>
            <a:pPr marL="457200" lvl="1" indent="0">
              <a:spcBef>
                <a:spcPct val="20000"/>
              </a:spcBef>
              <a:buNone/>
            </a:pPr>
            <a:r>
              <a:rPr lang="en-AU" b="1" dirty="0" smtClean="0">
                <a:solidFill>
                  <a:srgbClr val="00B0F0"/>
                </a:solidFill>
              </a:rPr>
              <a:t>Library services and resources</a:t>
            </a:r>
            <a:endParaRPr lang="en-A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4972</TotalTime>
  <Words>2491</Words>
  <Application>Microsoft Office PowerPoint</Application>
  <PresentationFormat>On-screen Show (4:3)</PresentationFormat>
  <Paragraphs>531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63</vt:i4>
      </vt:variant>
    </vt:vector>
  </HeadingPairs>
  <TitlesOfParts>
    <vt:vector size="81" baseType="lpstr">
      <vt:lpstr>ＭＳ Ｐゴシック</vt:lpstr>
      <vt:lpstr>ＭＳ Ｐゴシック</vt:lpstr>
      <vt:lpstr>Arial</vt:lpstr>
      <vt:lpstr>Calibri</vt:lpstr>
      <vt:lpstr>Wingdings</vt:lpstr>
      <vt:lpstr>6_Office Theme</vt:lpstr>
      <vt:lpstr>7_Office Theme</vt:lpstr>
      <vt:lpstr>4_Office Theme</vt:lpstr>
      <vt:lpstr>3_Office Theme</vt:lpstr>
      <vt:lpstr>8_Office Theme</vt:lpstr>
      <vt:lpstr>9_Office Theme</vt:lpstr>
      <vt:lpstr>10_Office Theme</vt:lpstr>
      <vt:lpstr>5_Office Theme</vt:lpstr>
      <vt:lpstr>11_Office Theme</vt:lpstr>
      <vt:lpstr>12_Office Theme</vt:lpstr>
      <vt:lpstr>13_Office Theme</vt:lpstr>
      <vt:lpstr>14_Office Theme</vt:lpstr>
      <vt:lpstr>15_Office Theme</vt:lpstr>
      <vt:lpstr>PowerPoint Presentation</vt:lpstr>
      <vt:lpstr>Introduction</vt:lpstr>
      <vt:lpstr>Business and economics librarians</vt:lpstr>
      <vt:lpstr>PowerPoint Presentation</vt:lpstr>
      <vt:lpstr>Support from the library</vt:lpstr>
      <vt:lpstr>Support from the library</vt:lpstr>
      <vt:lpstr>Setting you up for your graduate studies</vt:lpstr>
      <vt:lpstr>Setting you up for your graduate studies</vt:lpstr>
      <vt:lpstr>PowerPoint Presentation</vt:lpstr>
      <vt:lpstr>Top 10 library questions</vt:lpstr>
      <vt:lpstr>Top 10 library questions</vt:lpstr>
      <vt:lpstr>Top 10 library questions</vt:lpstr>
      <vt:lpstr>PowerPoint Presentation</vt:lpstr>
      <vt:lpstr>Common problems facing graduate business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availability of company information</vt:lpstr>
      <vt:lpstr>Company reports</vt:lpstr>
      <vt:lpstr>PowerPoint Presentation</vt:lpstr>
      <vt:lpstr>Industry reports – Australia and international markets</vt:lpstr>
      <vt:lpstr>Scenario</vt:lpstr>
      <vt:lpstr>Australian industry reports</vt:lpstr>
      <vt:lpstr>Example: IBISWorld industry reports</vt:lpstr>
      <vt:lpstr>PowerPoint Presentation</vt:lpstr>
      <vt:lpstr>Accessing online news</vt:lpstr>
      <vt:lpstr>How do you prefer to read?</vt:lpstr>
      <vt:lpstr>Academic perspectives on the news</vt:lpstr>
      <vt:lpstr>Industry insights</vt:lpstr>
      <vt:lpstr>Industry insights</vt:lpstr>
      <vt:lpstr>Meta-searching business news</vt:lpstr>
      <vt:lpstr>PowerPoint Presentation</vt:lpstr>
      <vt:lpstr>Identifying relevant resource types</vt:lpstr>
      <vt:lpstr>Understanding types of journals</vt:lpstr>
      <vt:lpstr>Understanding types of journals</vt:lpstr>
      <vt:lpstr>The library catalogue</vt:lpstr>
      <vt:lpstr>Discovery search</vt:lpstr>
      <vt:lpstr>Academic journal databases</vt:lpstr>
      <vt:lpstr>PowerPoint Presentation</vt:lpstr>
      <vt:lpstr>When searching in databases…</vt:lpstr>
      <vt:lpstr>Google Scholar academic database</vt:lpstr>
      <vt:lpstr>Link your unimelb account to Google scholar</vt:lpstr>
      <vt:lpstr>Planning your search strategy</vt:lpstr>
      <vt:lpstr>Advanced search techniques to use in databases</vt:lpstr>
      <vt:lpstr>Practise using advanced search techniques</vt:lpstr>
      <vt:lpstr>Practise using advanced search techniques</vt:lpstr>
      <vt:lpstr>Practise using advanced search techniques</vt:lpstr>
      <vt:lpstr>PowerPoint Presentation</vt:lpstr>
      <vt:lpstr>Advanced citation techniques</vt:lpstr>
      <vt:lpstr>Advanced citation techniques</vt:lpstr>
      <vt:lpstr>Advanced citation techniques</vt:lpstr>
      <vt:lpstr>Advanced citation techniques</vt:lpstr>
      <vt:lpstr>Referencing just became easier</vt:lpstr>
      <vt:lpstr>Citing and referencing tools</vt:lpstr>
      <vt:lpstr>PowerPoint Presentation</vt:lpstr>
      <vt:lpstr>Citing and referencing tools</vt:lpstr>
      <vt:lpstr>Citing and referencing helpsheets</vt:lpstr>
      <vt:lpstr>Reference management software</vt:lpstr>
      <vt:lpstr>Reference management software</vt:lpstr>
      <vt:lpstr>PowerPoint Presentation</vt:lpstr>
      <vt:lpstr>Five key points</vt:lpstr>
    </vt:vector>
  </TitlesOfParts>
  <Company>The University of Melbourne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Human Resource Management</dc:title>
  <dc:creator>Trent Hennessey</dc:creator>
  <cp:lastModifiedBy>Simone Amy Stahli Quinn</cp:lastModifiedBy>
  <cp:revision>352</cp:revision>
  <dcterms:created xsi:type="dcterms:W3CDTF">2015-08-28T02:36:49Z</dcterms:created>
  <dcterms:modified xsi:type="dcterms:W3CDTF">2017-07-20T00:46:59Z</dcterms:modified>
</cp:coreProperties>
</file>