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807" r:id="rId2"/>
    <p:sldMasterId id="2147483824" r:id="rId3"/>
    <p:sldMasterId id="2147483835" r:id="rId4"/>
  </p:sldMasterIdLst>
  <p:notesMasterIdLst>
    <p:notesMasterId r:id="rId52"/>
  </p:notesMasterIdLst>
  <p:handoutMasterIdLst>
    <p:handoutMasterId r:id="rId53"/>
  </p:handoutMasterIdLst>
  <p:sldIdLst>
    <p:sldId id="531" r:id="rId5"/>
    <p:sldId id="417" r:id="rId6"/>
    <p:sldId id="532" r:id="rId7"/>
    <p:sldId id="424" r:id="rId8"/>
    <p:sldId id="397" r:id="rId9"/>
    <p:sldId id="512" r:id="rId10"/>
    <p:sldId id="509" r:id="rId11"/>
    <p:sldId id="508" r:id="rId12"/>
    <p:sldId id="400" r:id="rId13"/>
    <p:sldId id="487" r:id="rId14"/>
    <p:sldId id="486" r:id="rId15"/>
    <p:sldId id="501" r:id="rId16"/>
    <p:sldId id="525" r:id="rId17"/>
    <p:sldId id="526" r:id="rId18"/>
    <p:sldId id="527" r:id="rId19"/>
    <p:sldId id="488" r:id="rId20"/>
    <p:sldId id="489" r:id="rId21"/>
    <p:sldId id="520" r:id="rId22"/>
    <p:sldId id="521" r:id="rId23"/>
    <p:sldId id="533" r:id="rId24"/>
    <p:sldId id="452" r:id="rId25"/>
    <p:sldId id="416" r:id="rId26"/>
    <p:sldId id="511" r:id="rId27"/>
    <p:sldId id="510" r:id="rId28"/>
    <p:sldId id="513" r:id="rId29"/>
    <p:sldId id="482" r:id="rId30"/>
    <p:sldId id="483" r:id="rId31"/>
    <p:sldId id="461" r:id="rId32"/>
    <p:sldId id="515" r:id="rId33"/>
    <p:sldId id="467" r:id="rId34"/>
    <p:sldId id="468" r:id="rId35"/>
    <p:sldId id="469" r:id="rId36"/>
    <p:sldId id="471" r:id="rId37"/>
    <p:sldId id="473" r:id="rId38"/>
    <p:sldId id="475" r:id="rId39"/>
    <p:sldId id="477" r:id="rId40"/>
    <p:sldId id="478" r:id="rId41"/>
    <p:sldId id="484" r:id="rId42"/>
    <p:sldId id="390" r:id="rId43"/>
    <p:sldId id="534" r:id="rId44"/>
    <p:sldId id="303" r:id="rId45"/>
    <p:sldId id="450" r:id="rId46"/>
    <p:sldId id="529" r:id="rId47"/>
    <p:sldId id="530" r:id="rId48"/>
    <p:sldId id="506" r:id="rId49"/>
    <p:sldId id="507" r:id="rId50"/>
    <p:sldId id="485" r:id="rId51"/>
  </p:sldIdLst>
  <p:sldSz cx="9144000" cy="6858000" type="screen4x3"/>
  <p:notesSz cx="6799263" cy="9929813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3300"/>
    <a:srgbClr val="FF0066"/>
    <a:srgbClr val="0066FF"/>
    <a:srgbClr val="008000"/>
    <a:srgbClr val="F5FBFB"/>
    <a:srgbClr val="F6FAFA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092" autoAdjust="0"/>
  </p:normalViewPr>
  <p:slideViewPr>
    <p:cSldViewPr>
      <p:cViewPr varScale="1">
        <p:scale>
          <a:sx n="106" d="100"/>
          <a:sy n="106" d="100"/>
        </p:scale>
        <p:origin x="-16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9387AF-2453-4F47-A7C7-EEED5D7E4422}" type="doc">
      <dgm:prSet loTypeId="urn:microsoft.com/office/officeart/2005/8/layout/cycle2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C00C7974-444B-4D66-AD88-0E272548ED8E}">
      <dgm:prSet/>
      <dgm:spPr>
        <a:xfrm>
          <a:off x="3151188" y="417"/>
          <a:ext cx="1362271" cy="1362271"/>
        </a:xfrm>
        <a:prstGeom prst="ellipse">
          <a:avLst/>
        </a:prstGeom>
        <a:solidFill>
          <a:srgbClr val="F79646">
            <a:lumMod val="75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1. Plan</a:t>
          </a:r>
          <a:endParaRPr lang="en-A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AF0A94B-91A7-40A1-A34E-45CB6C70386A}" type="parTrans" cxnId="{9CD529F3-6707-411B-9421-D36D490E9586}">
      <dgm:prSet/>
      <dgm:spPr/>
      <dgm:t>
        <a:bodyPr/>
        <a:lstStyle/>
        <a:p>
          <a:endParaRPr lang="en-AU"/>
        </a:p>
      </dgm:t>
    </dgm:pt>
    <dgm:pt modelId="{090C2E40-E4D9-4078-A363-36E8B9997865}" type="sibTrans" cxnId="{9CD529F3-6707-411B-9421-D36D490E9586}">
      <dgm:prSet/>
      <dgm:spPr>
        <a:xfrm rot="2160000">
          <a:off x="4470424" y="1046857"/>
          <a:ext cx="362211" cy="459766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A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EE390318-A41D-49D1-90B4-26B441F15A6E}">
      <dgm:prSet/>
      <dgm:spPr>
        <a:xfrm>
          <a:off x="4174033" y="3148409"/>
          <a:ext cx="1362271" cy="1362271"/>
        </a:xfrm>
        <a:prstGeom prst="ellipse">
          <a:avLst/>
        </a:prstGeom>
        <a:solidFill>
          <a:srgbClr val="FF33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3. Search</a:t>
          </a:r>
          <a:endParaRPr lang="en-A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9C3CA7C2-1A84-4410-8D6D-8D0FD7B1F694}" type="parTrans" cxnId="{20DD92B3-827F-4539-9E0A-41D808292291}">
      <dgm:prSet/>
      <dgm:spPr/>
      <dgm:t>
        <a:bodyPr/>
        <a:lstStyle/>
        <a:p>
          <a:endParaRPr lang="en-AU"/>
        </a:p>
      </dgm:t>
    </dgm:pt>
    <dgm:pt modelId="{7BDE825F-CC0A-4CC9-852A-E9B80FE8C0A7}" type="sibTrans" cxnId="{20DD92B3-827F-4539-9E0A-41D808292291}">
      <dgm:prSet/>
      <dgm:spPr>
        <a:xfrm rot="10800000">
          <a:off x="3661470" y="3599661"/>
          <a:ext cx="362211" cy="459766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A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C367225-38AC-4735-9A54-EE19561FA2DC}">
      <dgm:prSet/>
      <dgm:spPr>
        <a:xfrm>
          <a:off x="2128344" y="3148409"/>
          <a:ext cx="1362271" cy="1362271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4. Evaluate results</a:t>
          </a:r>
          <a:endParaRPr lang="en-A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26F38B19-0FCD-4DF4-84C1-1DA844A251C0}" type="parTrans" cxnId="{6AD90020-BBA2-48DE-8ED7-269405E8A2F0}">
      <dgm:prSet/>
      <dgm:spPr/>
      <dgm:t>
        <a:bodyPr/>
        <a:lstStyle/>
        <a:p>
          <a:endParaRPr lang="en-AU"/>
        </a:p>
      </dgm:t>
    </dgm:pt>
    <dgm:pt modelId="{DCDFA792-0965-40BB-AC03-466FDD35E7C1}" type="sibTrans" cxnId="{6AD90020-BBA2-48DE-8ED7-269405E8A2F0}">
      <dgm:prSet/>
      <dgm:spPr>
        <a:xfrm rot="15120000">
          <a:off x="2315465" y="2636628"/>
          <a:ext cx="362211" cy="459766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A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D08C404-A2CA-498C-A768-18E735225298}">
      <dgm:prSet/>
      <dgm:spPr>
        <a:xfrm>
          <a:off x="1496191" y="1202843"/>
          <a:ext cx="1362271" cy="1362271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5. Document</a:t>
          </a:r>
          <a:endParaRPr lang="en-A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98A2650D-621E-4A45-819D-DD31F34512D0}" type="parTrans" cxnId="{DBC9E266-AF40-409B-8C36-C13BF2E598CD}">
      <dgm:prSet/>
      <dgm:spPr/>
      <dgm:t>
        <a:bodyPr/>
        <a:lstStyle/>
        <a:p>
          <a:endParaRPr lang="en-AU"/>
        </a:p>
      </dgm:t>
    </dgm:pt>
    <dgm:pt modelId="{DAEC31F8-3151-4FFB-BC72-085B373EE490}" type="sibTrans" cxnId="{DBC9E266-AF40-409B-8C36-C13BF2E598CD}">
      <dgm:prSet/>
      <dgm:spPr>
        <a:xfrm rot="19440000">
          <a:off x="2815426" y="1058908"/>
          <a:ext cx="362211" cy="459766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A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E49CF98B-420E-47E1-9C57-0C17C33FD54F}">
      <dgm:prSet/>
      <dgm:spPr>
        <a:xfrm>
          <a:off x="4806185" y="1202843"/>
          <a:ext cx="1362271" cy="1362271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2. Identify sources</a:t>
          </a:r>
          <a:endParaRPr lang="en-A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E38E0D01-B132-463B-9624-2A3D68129FBD}" type="parTrans" cxnId="{EB3CEAF3-D0BD-4744-8B36-FAD4E97DE564}">
      <dgm:prSet/>
      <dgm:spPr/>
      <dgm:t>
        <a:bodyPr/>
        <a:lstStyle/>
        <a:p>
          <a:endParaRPr lang="en-AU"/>
        </a:p>
      </dgm:t>
    </dgm:pt>
    <dgm:pt modelId="{1AE619DE-55F3-44EA-A2F6-359F27B9D51E}" type="sibTrans" cxnId="{EB3CEAF3-D0BD-4744-8B36-FAD4E97DE564}">
      <dgm:prSet/>
      <dgm:spPr>
        <a:xfrm rot="6480000">
          <a:off x="4993307" y="2617129"/>
          <a:ext cx="362211" cy="459766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A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D0386B47-E2B1-47BA-B6D4-6EB70EAD928B}" type="pres">
      <dgm:prSet presAssocID="{149387AF-2453-4F47-A7C7-EEED5D7E442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CA1DEC34-F07A-462D-95C5-EF9CDC73A417}" type="pres">
      <dgm:prSet presAssocID="{C00C7974-444B-4D66-AD88-0E272548ED8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6596CAD-8F1B-4AA3-A3A5-AB8B6E4A8AB5}" type="pres">
      <dgm:prSet presAssocID="{090C2E40-E4D9-4078-A363-36E8B9997865}" presName="sibTrans" presStyleLbl="sibTrans2D1" presStyleIdx="0" presStyleCnt="5"/>
      <dgm:spPr/>
      <dgm:t>
        <a:bodyPr/>
        <a:lstStyle/>
        <a:p>
          <a:endParaRPr lang="en-AU"/>
        </a:p>
      </dgm:t>
    </dgm:pt>
    <dgm:pt modelId="{E51789D9-FB94-4E44-8D49-2E051EB15484}" type="pres">
      <dgm:prSet presAssocID="{090C2E40-E4D9-4078-A363-36E8B9997865}" presName="connectorText" presStyleLbl="sibTrans2D1" presStyleIdx="0" presStyleCnt="5"/>
      <dgm:spPr/>
      <dgm:t>
        <a:bodyPr/>
        <a:lstStyle/>
        <a:p>
          <a:endParaRPr lang="en-AU"/>
        </a:p>
      </dgm:t>
    </dgm:pt>
    <dgm:pt modelId="{079AEB1E-9F97-4ECE-BC4D-88EA4102B6E8}" type="pres">
      <dgm:prSet presAssocID="{E49CF98B-420E-47E1-9C57-0C17C33FD54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C247F17-712C-4402-B516-89345CF11743}" type="pres">
      <dgm:prSet presAssocID="{1AE619DE-55F3-44EA-A2F6-359F27B9D51E}" presName="sibTrans" presStyleLbl="sibTrans2D1" presStyleIdx="1" presStyleCnt="5"/>
      <dgm:spPr/>
      <dgm:t>
        <a:bodyPr/>
        <a:lstStyle/>
        <a:p>
          <a:endParaRPr lang="en-AU"/>
        </a:p>
      </dgm:t>
    </dgm:pt>
    <dgm:pt modelId="{465E7485-F9CD-4E55-BAC0-CA69C251C7F6}" type="pres">
      <dgm:prSet presAssocID="{1AE619DE-55F3-44EA-A2F6-359F27B9D51E}" presName="connectorText" presStyleLbl="sibTrans2D1" presStyleIdx="1" presStyleCnt="5"/>
      <dgm:spPr/>
      <dgm:t>
        <a:bodyPr/>
        <a:lstStyle/>
        <a:p>
          <a:endParaRPr lang="en-AU"/>
        </a:p>
      </dgm:t>
    </dgm:pt>
    <dgm:pt modelId="{640C1AC9-EA2E-47BE-B85C-6E82132AE5F5}" type="pres">
      <dgm:prSet presAssocID="{EE390318-A41D-49D1-90B4-26B441F15A6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BA95C0A-798B-45C1-B50B-50F048F3AEC6}" type="pres">
      <dgm:prSet presAssocID="{7BDE825F-CC0A-4CC9-852A-E9B80FE8C0A7}" presName="sibTrans" presStyleLbl="sibTrans2D1" presStyleIdx="2" presStyleCnt="5"/>
      <dgm:spPr/>
      <dgm:t>
        <a:bodyPr/>
        <a:lstStyle/>
        <a:p>
          <a:endParaRPr lang="en-AU"/>
        </a:p>
      </dgm:t>
    </dgm:pt>
    <dgm:pt modelId="{6A6683F8-D24A-445B-A4F2-F6DFB2BE1AB1}" type="pres">
      <dgm:prSet presAssocID="{7BDE825F-CC0A-4CC9-852A-E9B80FE8C0A7}" presName="connectorText" presStyleLbl="sibTrans2D1" presStyleIdx="2" presStyleCnt="5"/>
      <dgm:spPr/>
      <dgm:t>
        <a:bodyPr/>
        <a:lstStyle/>
        <a:p>
          <a:endParaRPr lang="en-AU"/>
        </a:p>
      </dgm:t>
    </dgm:pt>
    <dgm:pt modelId="{B28599BA-014C-4F05-8932-2D7AAC19F86D}" type="pres">
      <dgm:prSet presAssocID="{CC367225-38AC-4735-9A54-EE19561FA2D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7416BCB-35B7-484D-A6DF-A5B288148C21}" type="pres">
      <dgm:prSet presAssocID="{DCDFA792-0965-40BB-AC03-466FDD35E7C1}" presName="sibTrans" presStyleLbl="sibTrans2D1" presStyleIdx="3" presStyleCnt="5"/>
      <dgm:spPr/>
      <dgm:t>
        <a:bodyPr/>
        <a:lstStyle/>
        <a:p>
          <a:endParaRPr lang="en-AU"/>
        </a:p>
      </dgm:t>
    </dgm:pt>
    <dgm:pt modelId="{D46B3444-0165-43A5-ADC4-B7C2E69F7A37}" type="pres">
      <dgm:prSet presAssocID="{DCDFA792-0965-40BB-AC03-466FDD35E7C1}" presName="connectorText" presStyleLbl="sibTrans2D1" presStyleIdx="3" presStyleCnt="5"/>
      <dgm:spPr/>
      <dgm:t>
        <a:bodyPr/>
        <a:lstStyle/>
        <a:p>
          <a:endParaRPr lang="en-AU"/>
        </a:p>
      </dgm:t>
    </dgm:pt>
    <dgm:pt modelId="{C2CF1590-5857-4AAA-AD4D-4E0C5A98095D}" type="pres">
      <dgm:prSet presAssocID="{4D08C404-A2CA-498C-A768-18E73522529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7D6590-238B-417E-A280-44E076F3509B}" type="pres">
      <dgm:prSet presAssocID="{DAEC31F8-3151-4FFB-BC72-085B373EE490}" presName="sibTrans" presStyleLbl="sibTrans2D1" presStyleIdx="4" presStyleCnt="5"/>
      <dgm:spPr/>
      <dgm:t>
        <a:bodyPr/>
        <a:lstStyle/>
        <a:p>
          <a:endParaRPr lang="en-AU"/>
        </a:p>
      </dgm:t>
    </dgm:pt>
    <dgm:pt modelId="{A6135BE3-7800-40A6-9182-73D4E7B2D183}" type="pres">
      <dgm:prSet presAssocID="{DAEC31F8-3151-4FFB-BC72-085B373EE490}" presName="connectorText" presStyleLbl="sibTrans2D1" presStyleIdx="4" presStyleCnt="5"/>
      <dgm:spPr/>
      <dgm:t>
        <a:bodyPr/>
        <a:lstStyle/>
        <a:p>
          <a:endParaRPr lang="en-AU"/>
        </a:p>
      </dgm:t>
    </dgm:pt>
  </dgm:ptLst>
  <dgm:cxnLst>
    <dgm:cxn modelId="{1199EE81-ACF6-40EA-A9FC-746CFC52F82A}" type="presOf" srcId="{4D08C404-A2CA-498C-A768-18E735225298}" destId="{C2CF1590-5857-4AAA-AD4D-4E0C5A98095D}" srcOrd="0" destOrd="0" presId="urn:microsoft.com/office/officeart/2005/8/layout/cycle2"/>
    <dgm:cxn modelId="{570CAD5C-CD22-4FCC-B0DF-64E45F9B6968}" type="presOf" srcId="{7BDE825F-CC0A-4CC9-852A-E9B80FE8C0A7}" destId="{6A6683F8-D24A-445B-A4F2-F6DFB2BE1AB1}" srcOrd="1" destOrd="0" presId="urn:microsoft.com/office/officeart/2005/8/layout/cycle2"/>
    <dgm:cxn modelId="{08BD1703-41A0-4B15-A132-CEBF99D34A17}" type="presOf" srcId="{090C2E40-E4D9-4078-A363-36E8B9997865}" destId="{E51789D9-FB94-4E44-8D49-2E051EB15484}" srcOrd="1" destOrd="0" presId="urn:microsoft.com/office/officeart/2005/8/layout/cycle2"/>
    <dgm:cxn modelId="{746D133D-F33F-4268-963A-A917CC12965B}" type="presOf" srcId="{DAEC31F8-3151-4FFB-BC72-085B373EE490}" destId="{A6135BE3-7800-40A6-9182-73D4E7B2D183}" srcOrd="1" destOrd="0" presId="urn:microsoft.com/office/officeart/2005/8/layout/cycle2"/>
    <dgm:cxn modelId="{8842F9FC-FCC6-4AD0-84A9-532CC3891CE0}" type="presOf" srcId="{DCDFA792-0965-40BB-AC03-466FDD35E7C1}" destId="{D46B3444-0165-43A5-ADC4-B7C2E69F7A37}" srcOrd="1" destOrd="0" presId="urn:microsoft.com/office/officeart/2005/8/layout/cycle2"/>
    <dgm:cxn modelId="{6AD90020-BBA2-48DE-8ED7-269405E8A2F0}" srcId="{149387AF-2453-4F47-A7C7-EEED5D7E4422}" destId="{CC367225-38AC-4735-9A54-EE19561FA2DC}" srcOrd="3" destOrd="0" parTransId="{26F38B19-0FCD-4DF4-84C1-1DA844A251C0}" sibTransId="{DCDFA792-0965-40BB-AC03-466FDD35E7C1}"/>
    <dgm:cxn modelId="{25C3A54D-9789-41D5-8A3B-5E7464214FCF}" type="presOf" srcId="{1AE619DE-55F3-44EA-A2F6-359F27B9D51E}" destId="{BC247F17-712C-4402-B516-89345CF11743}" srcOrd="0" destOrd="0" presId="urn:microsoft.com/office/officeart/2005/8/layout/cycle2"/>
    <dgm:cxn modelId="{A78C95EA-1825-4DB9-995E-58BB09A57DA4}" type="presOf" srcId="{EE390318-A41D-49D1-90B4-26B441F15A6E}" destId="{640C1AC9-EA2E-47BE-B85C-6E82132AE5F5}" srcOrd="0" destOrd="0" presId="urn:microsoft.com/office/officeart/2005/8/layout/cycle2"/>
    <dgm:cxn modelId="{DFDEBC58-9D19-4AF2-A27B-2E4652D7BA15}" type="presOf" srcId="{C00C7974-444B-4D66-AD88-0E272548ED8E}" destId="{CA1DEC34-F07A-462D-95C5-EF9CDC73A417}" srcOrd="0" destOrd="0" presId="urn:microsoft.com/office/officeart/2005/8/layout/cycle2"/>
    <dgm:cxn modelId="{E56D9047-D240-4D5D-BEEE-401ED1C85622}" type="presOf" srcId="{DCDFA792-0965-40BB-AC03-466FDD35E7C1}" destId="{07416BCB-35B7-484D-A6DF-A5B288148C21}" srcOrd="0" destOrd="0" presId="urn:microsoft.com/office/officeart/2005/8/layout/cycle2"/>
    <dgm:cxn modelId="{378504EF-F624-4535-BF3F-B2A975B1EAD2}" type="presOf" srcId="{CC367225-38AC-4735-9A54-EE19561FA2DC}" destId="{B28599BA-014C-4F05-8932-2D7AAC19F86D}" srcOrd="0" destOrd="0" presId="urn:microsoft.com/office/officeart/2005/8/layout/cycle2"/>
    <dgm:cxn modelId="{9CD529F3-6707-411B-9421-D36D490E9586}" srcId="{149387AF-2453-4F47-A7C7-EEED5D7E4422}" destId="{C00C7974-444B-4D66-AD88-0E272548ED8E}" srcOrd="0" destOrd="0" parTransId="{7AF0A94B-91A7-40A1-A34E-45CB6C70386A}" sibTransId="{090C2E40-E4D9-4078-A363-36E8B9997865}"/>
    <dgm:cxn modelId="{BE92C392-639D-4886-A4DB-E95929B2ED5C}" type="presOf" srcId="{149387AF-2453-4F47-A7C7-EEED5D7E4422}" destId="{D0386B47-E2B1-47BA-B6D4-6EB70EAD928B}" srcOrd="0" destOrd="0" presId="urn:microsoft.com/office/officeart/2005/8/layout/cycle2"/>
    <dgm:cxn modelId="{9BF534D8-3969-4565-AE4C-4D4CDE7C41B4}" type="presOf" srcId="{7BDE825F-CC0A-4CC9-852A-E9B80FE8C0A7}" destId="{FBA95C0A-798B-45C1-B50B-50F048F3AEC6}" srcOrd="0" destOrd="0" presId="urn:microsoft.com/office/officeart/2005/8/layout/cycle2"/>
    <dgm:cxn modelId="{BF72C547-BDE6-44F9-8B3D-CE001D7148BA}" type="presOf" srcId="{090C2E40-E4D9-4078-A363-36E8B9997865}" destId="{76596CAD-8F1B-4AA3-A3A5-AB8B6E4A8AB5}" srcOrd="0" destOrd="0" presId="urn:microsoft.com/office/officeart/2005/8/layout/cycle2"/>
    <dgm:cxn modelId="{F0BE123E-E8BC-4436-B2DD-4E5A22190BB3}" type="presOf" srcId="{E49CF98B-420E-47E1-9C57-0C17C33FD54F}" destId="{079AEB1E-9F97-4ECE-BC4D-88EA4102B6E8}" srcOrd="0" destOrd="0" presId="urn:microsoft.com/office/officeart/2005/8/layout/cycle2"/>
    <dgm:cxn modelId="{EB3CEAF3-D0BD-4744-8B36-FAD4E97DE564}" srcId="{149387AF-2453-4F47-A7C7-EEED5D7E4422}" destId="{E49CF98B-420E-47E1-9C57-0C17C33FD54F}" srcOrd="1" destOrd="0" parTransId="{E38E0D01-B132-463B-9624-2A3D68129FBD}" sibTransId="{1AE619DE-55F3-44EA-A2F6-359F27B9D51E}"/>
    <dgm:cxn modelId="{2AF9DA98-32B2-42BF-AE38-A9559DD6840F}" type="presOf" srcId="{DAEC31F8-3151-4FFB-BC72-085B373EE490}" destId="{677D6590-238B-417E-A280-44E076F3509B}" srcOrd="0" destOrd="0" presId="urn:microsoft.com/office/officeart/2005/8/layout/cycle2"/>
    <dgm:cxn modelId="{DBC9E266-AF40-409B-8C36-C13BF2E598CD}" srcId="{149387AF-2453-4F47-A7C7-EEED5D7E4422}" destId="{4D08C404-A2CA-498C-A768-18E735225298}" srcOrd="4" destOrd="0" parTransId="{98A2650D-621E-4A45-819D-DD31F34512D0}" sibTransId="{DAEC31F8-3151-4FFB-BC72-085B373EE490}"/>
    <dgm:cxn modelId="{4942CBA3-5CB3-4186-B91E-87153C42FBE7}" type="presOf" srcId="{1AE619DE-55F3-44EA-A2F6-359F27B9D51E}" destId="{465E7485-F9CD-4E55-BAC0-CA69C251C7F6}" srcOrd="1" destOrd="0" presId="urn:microsoft.com/office/officeart/2005/8/layout/cycle2"/>
    <dgm:cxn modelId="{20DD92B3-827F-4539-9E0A-41D808292291}" srcId="{149387AF-2453-4F47-A7C7-EEED5D7E4422}" destId="{EE390318-A41D-49D1-90B4-26B441F15A6E}" srcOrd="2" destOrd="0" parTransId="{9C3CA7C2-1A84-4410-8D6D-8D0FD7B1F694}" sibTransId="{7BDE825F-CC0A-4CC9-852A-E9B80FE8C0A7}"/>
    <dgm:cxn modelId="{CF6F7A8C-7F9F-46D1-826E-981224787345}" type="presParOf" srcId="{D0386B47-E2B1-47BA-B6D4-6EB70EAD928B}" destId="{CA1DEC34-F07A-462D-95C5-EF9CDC73A417}" srcOrd="0" destOrd="0" presId="urn:microsoft.com/office/officeart/2005/8/layout/cycle2"/>
    <dgm:cxn modelId="{2073AC12-CDBD-4780-9EF8-AE384BB1B4CD}" type="presParOf" srcId="{D0386B47-E2B1-47BA-B6D4-6EB70EAD928B}" destId="{76596CAD-8F1B-4AA3-A3A5-AB8B6E4A8AB5}" srcOrd="1" destOrd="0" presId="urn:microsoft.com/office/officeart/2005/8/layout/cycle2"/>
    <dgm:cxn modelId="{19C8D9E9-06FB-4C46-84D0-1A37FC02F293}" type="presParOf" srcId="{76596CAD-8F1B-4AA3-A3A5-AB8B6E4A8AB5}" destId="{E51789D9-FB94-4E44-8D49-2E051EB15484}" srcOrd="0" destOrd="0" presId="urn:microsoft.com/office/officeart/2005/8/layout/cycle2"/>
    <dgm:cxn modelId="{50926EAF-CBE8-4329-80D7-DDFA5D8AE852}" type="presParOf" srcId="{D0386B47-E2B1-47BA-B6D4-6EB70EAD928B}" destId="{079AEB1E-9F97-4ECE-BC4D-88EA4102B6E8}" srcOrd="2" destOrd="0" presId="urn:microsoft.com/office/officeart/2005/8/layout/cycle2"/>
    <dgm:cxn modelId="{71706F72-1A82-4A5C-991C-B2447A8A4CB0}" type="presParOf" srcId="{D0386B47-E2B1-47BA-B6D4-6EB70EAD928B}" destId="{BC247F17-712C-4402-B516-89345CF11743}" srcOrd="3" destOrd="0" presId="urn:microsoft.com/office/officeart/2005/8/layout/cycle2"/>
    <dgm:cxn modelId="{26AD200B-B856-4E5F-AEDB-222A0C9A0C7A}" type="presParOf" srcId="{BC247F17-712C-4402-B516-89345CF11743}" destId="{465E7485-F9CD-4E55-BAC0-CA69C251C7F6}" srcOrd="0" destOrd="0" presId="urn:microsoft.com/office/officeart/2005/8/layout/cycle2"/>
    <dgm:cxn modelId="{9E9BE7F1-DC10-4DE5-8174-4D112048BBA7}" type="presParOf" srcId="{D0386B47-E2B1-47BA-B6D4-6EB70EAD928B}" destId="{640C1AC9-EA2E-47BE-B85C-6E82132AE5F5}" srcOrd="4" destOrd="0" presId="urn:microsoft.com/office/officeart/2005/8/layout/cycle2"/>
    <dgm:cxn modelId="{424D494C-75A0-4B8B-A021-9CEDCF729772}" type="presParOf" srcId="{D0386B47-E2B1-47BA-B6D4-6EB70EAD928B}" destId="{FBA95C0A-798B-45C1-B50B-50F048F3AEC6}" srcOrd="5" destOrd="0" presId="urn:microsoft.com/office/officeart/2005/8/layout/cycle2"/>
    <dgm:cxn modelId="{4C33DC56-3AEB-4C22-A85F-39BD82447B04}" type="presParOf" srcId="{FBA95C0A-798B-45C1-B50B-50F048F3AEC6}" destId="{6A6683F8-D24A-445B-A4F2-F6DFB2BE1AB1}" srcOrd="0" destOrd="0" presId="urn:microsoft.com/office/officeart/2005/8/layout/cycle2"/>
    <dgm:cxn modelId="{A3264021-C372-4223-B067-1639D9F1F006}" type="presParOf" srcId="{D0386B47-E2B1-47BA-B6D4-6EB70EAD928B}" destId="{B28599BA-014C-4F05-8932-2D7AAC19F86D}" srcOrd="6" destOrd="0" presId="urn:microsoft.com/office/officeart/2005/8/layout/cycle2"/>
    <dgm:cxn modelId="{C9732F9B-1D5F-4F83-BB04-ADF8413D5568}" type="presParOf" srcId="{D0386B47-E2B1-47BA-B6D4-6EB70EAD928B}" destId="{07416BCB-35B7-484D-A6DF-A5B288148C21}" srcOrd="7" destOrd="0" presId="urn:microsoft.com/office/officeart/2005/8/layout/cycle2"/>
    <dgm:cxn modelId="{087EB7D3-37FB-4FD3-A6C9-2B226A2FA2AA}" type="presParOf" srcId="{07416BCB-35B7-484D-A6DF-A5B288148C21}" destId="{D46B3444-0165-43A5-ADC4-B7C2E69F7A37}" srcOrd="0" destOrd="0" presId="urn:microsoft.com/office/officeart/2005/8/layout/cycle2"/>
    <dgm:cxn modelId="{E4255E0D-BE08-4F7D-B529-B43B03AFD6A9}" type="presParOf" srcId="{D0386B47-E2B1-47BA-B6D4-6EB70EAD928B}" destId="{C2CF1590-5857-4AAA-AD4D-4E0C5A98095D}" srcOrd="8" destOrd="0" presId="urn:microsoft.com/office/officeart/2005/8/layout/cycle2"/>
    <dgm:cxn modelId="{70918F66-26DE-45AE-AFEC-A68AA892FD40}" type="presParOf" srcId="{D0386B47-E2B1-47BA-B6D4-6EB70EAD928B}" destId="{677D6590-238B-417E-A280-44E076F3509B}" srcOrd="9" destOrd="0" presId="urn:microsoft.com/office/officeart/2005/8/layout/cycle2"/>
    <dgm:cxn modelId="{081ED854-5A91-4702-8E0A-0A7316BD9CBC}" type="presParOf" srcId="{677D6590-238B-417E-A280-44E076F3509B}" destId="{A6135BE3-7800-40A6-9182-73D4E7B2D183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9387AF-2453-4F47-A7C7-EEED5D7E4422}" type="doc">
      <dgm:prSet loTypeId="urn:microsoft.com/office/officeart/2005/8/layout/cycle2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C00C7974-444B-4D66-AD88-0E272548ED8E}">
      <dgm:prSet/>
      <dgm:spPr>
        <a:xfrm>
          <a:off x="3151188" y="417"/>
          <a:ext cx="1362271" cy="1362271"/>
        </a:xfrm>
        <a:solidFill>
          <a:srgbClr val="F79646">
            <a:lumMod val="75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1. Plan</a:t>
          </a:r>
          <a:endParaRPr lang="en-A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AF0A94B-91A7-40A1-A34E-45CB6C70386A}" type="parTrans" cxnId="{9CD529F3-6707-411B-9421-D36D490E9586}">
      <dgm:prSet/>
      <dgm:spPr/>
      <dgm:t>
        <a:bodyPr/>
        <a:lstStyle/>
        <a:p>
          <a:endParaRPr lang="en-AU"/>
        </a:p>
      </dgm:t>
    </dgm:pt>
    <dgm:pt modelId="{090C2E40-E4D9-4078-A363-36E8B9997865}" type="sibTrans" cxnId="{9CD529F3-6707-411B-9421-D36D490E9586}">
      <dgm:prSet/>
      <dgm:spPr>
        <a:xfrm rot="2160000">
          <a:off x="4470424" y="1046857"/>
          <a:ext cx="362211" cy="459766"/>
        </a:xfrm>
        <a:solidFill>
          <a:sysClr val="windowText" lastClr="0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A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EE390318-A41D-49D1-90B4-26B441F15A6E}">
      <dgm:prSet/>
      <dgm:spPr>
        <a:xfrm>
          <a:off x="4174033" y="3148409"/>
          <a:ext cx="1362271" cy="1362271"/>
        </a:xfrm>
        <a:solidFill>
          <a:srgbClr val="FF33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3. Search</a:t>
          </a:r>
          <a:endParaRPr lang="en-A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9C3CA7C2-1A84-4410-8D6D-8D0FD7B1F694}" type="parTrans" cxnId="{20DD92B3-827F-4539-9E0A-41D808292291}">
      <dgm:prSet/>
      <dgm:spPr/>
      <dgm:t>
        <a:bodyPr/>
        <a:lstStyle/>
        <a:p>
          <a:endParaRPr lang="en-AU"/>
        </a:p>
      </dgm:t>
    </dgm:pt>
    <dgm:pt modelId="{7BDE825F-CC0A-4CC9-852A-E9B80FE8C0A7}" type="sibTrans" cxnId="{20DD92B3-827F-4539-9E0A-41D808292291}">
      <dgm:prSet/>
      <dgm:spPr>
        <a:xfrm rot="10800000">
          <a:off x="3661470" y="3599661"/>
          <a:ext cx="362211" cy="459766"/>
        </a:xfrm>
        <a:solidFill>
          <a:sysClr val="windowText" lastClr="0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A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C367225-38AC-4735-9A54-EE19561FA2DC}">
      <dgm:prSet/>
      <dgm:spPr>
        <a:xfrm>
          <a:off x="2128344" y="3148409"/>
          <a:ext cx="1362271" cy="1362271"/>
        </a:xfr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4. Evaluate results</a:t>
          </a:r>
          <a:endParaRPr lang="en-A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26F38B19-0FCD-4DF4-84C1-1DA844A251C0}" type="parTrans" cxnId="{6AD90020-BBA2-48DE-8ED7-269405E8A2F0}">
      <dgm:prSet/>
      <dgm:spPr/>
      <dgm:t>
        <a:bodyPr/>
        <a:lstStyle/>
        <a:p>
          <a:endParaRPr lang="en-AU"/>
        </a:p>
      </dgm:t>
    </dgm:pt>
    <dgm:pt modelId="{DCDFA792-0965-40BB-AC03-466FDD35E7C1}" type="sibTrans" cxnId="{6AD90020-BBA2-48DE-8ED7-269405E8A2F0}">
      <dgm:prSet/>
      <dgm:spPr>
        <a:xfrm rot="15120000">
          <a:off x="2315465" y="2636628"/>
          <a:ext cx="362211" cy="459766"/>
        </a:xfrm>
        <a:solidFill>
          <a:sysClr val="windowText" lastClr="0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A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D08C404-A2CA-498C-A768-18E735225298}">
      <dgm:prSet/>
      <dgm:spPr>
        <a:xfrm>
          <a:off x="1496191" y="1202843"/>
          <a:ext cx="1362271" cy="1362271"/>
        </a:xfr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5. Document</a:t>
          </a:r>
          <a:endParaRPr lang="en-A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98A2650D-621E-4A45-819D-DD31F34512D0}" type="parTrans" cxnId="{DBC9E266-AF40-409B-8C36-C13BF2E598CD}">
      <dgm:prSet/>
      <dgm:spPr/>
      <dgm:t>
        <a:bodyPr/>
        <a:lstStyle/>
        <a:p>
          <a:endParaRPr lang="en-AU"/>
        </a:p>
      </dgm:t>
    </dgm:pt>
    <dgm:pt modelId="{DAEC31F8-3151-4FFB-BC72-085B373EE490}" type="sibTrans" cxnId="{DBC9E266-AF40-409B-8C36-C13BF2E598CD}">
      <dgm:prSet/>
      <dgm:spPr>
        <a:xfrm rot="19440000">
          <a:off x="2815426" y="1058908"/>
          <a:ext cx="362211" cy="459766"/>
        </a:xfrm>
        <a:solidFill>
          <a:sysClr val="windowText" lastClr="0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A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E49CF98B-420E-47E1-9C57-0C17C33FD54F}">
      <dgm:prSet/>
      <dgm:spPr>
        <a:xfrm>
          <a:off x="4806185" y="1202843"/>
          <a:ext cx="1362271" cy="1362271"/>
        </a:xfr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2. Identify sources</a:t>
          </a:r>
          <a:endParaRPr lang="en-A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E38E0D01-B132-463B-9624-2A3D68129FBD}" type="parTrans" cxnId="{EB3CEAF3-D0BD-4744-8B36-FAD4E97DE564}">
      <dgm:prSet/>
      <dgm:spPr/>
      <dgm:t>
        <a:bodyPr/>
        <a:lstStyle/>
        <a:p>
          <a:endParaRPr lang="en-AU"/>
        </a:p>
      </dgm:t>
    </dgm:pt>
    <dgm:pt modelId="{1AE619DE-55F3-44EA-A2F6-359F27B9D51E}" type="sibTrans" cxnId="{EB3CEAF3-D0BD-4744-8B36-FAD4E97DE564}">
      <dgm:prSet/>
      <dgm:spPr>
        <a:xfrm rot="6480000">
          <a:off x="4993307" y="2617129"/>
          <a:ext cx="362211" cy="459766"/>
        </a:xfrm>
        <a:solidFill>
          <a:sysClr val="windowText" lastClr="0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A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D0386B47-E2B1-47BA-B6D4-6EB70EAD928B}" type="pres">
      <dgm:prSet presAssocID="{149387AF-2453-4F47-A7C7-EEED5D7E442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CA1DEC34-F07A-462D-95C5-EF9CDC73A417}" type="pres">
      <dgm:prSet presAssocID="{C00C7974-444B-4D66-AD88-0E272548ED8E}" presName="node" presStyleLbl="node1" presStyleIdx="0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AU"/>
        </a:p>
      </dgm:t>
    </dgm:pt>
    <dgm:pt modelId="{76596CAD-8F1B-4AA3-A3A5-AB8B6E4A8AB5}" type="pres">
      <dgm:prSet presAssocID="{090C2E40-E4D9-4078-A363-36E8B9997865}" presName="sibTrans" presStyleLbl="sibTrans2D1" presStyleIdx="0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AU"/>
        </a:p>
      </dgm:t>
    </dgm:pt>
    <dgm:pt modelId="{E51789D9-FB94-4E44-8D49-2E051EB15484}" type="pres">
      <dgm:prSet presAssocID="{090C2E40-E4D9-4078-A363-36E8B9997865}" presName="connectorText" presStyleLbl="sibTrans2D1" presStyleIdx="0" presStyleCnt="5"/>
      <dgm:spPr/>
      <dgm:t>
        <a:bodyPr/>
        <a:lstStyle/>
        <a:p>
          <a:endParaRPr lang="en-AU"/>
        </a:p>
      </dgm:t>
    </dgm:pt>
    <dgm:pt modelId="{079AEB1E-9F97-4ECE-BC4D-88EA4102B6E8}" type="pres">
      <dgm:prSet presAssocID="{E49CF98B-420E-47E1-9C57-0C17C33FD54F}" presName="node" presStyleLbl="node1" presStyleIdx="1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AU"/>
        </a:p>
      </dgm:t>
    </dgm:pt>
    <dgm:pt modelId="{BC247F17-712C-4402-B516-89345CF11743}" type="pres">
      <dgm:prSet presAssocID="{1AE619DE-55F3-44EA-A2F6-359F27B9D51E}" presName="sibTrans" presStyleLbl="sibTrans2D1" presStyleIdx="1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AU"/>
        </a:p>
      </dgm:t>
    </dgm:pt>
    <dgm:pt modelId="{465E7485-F9CD-4E55-BAC0-CA69C251C7F6}" type="pres">
      <dgm:prSet presAssocID="{1AE619DE-55F3-44EA-A2F6-359F27B9D51E}" presName="connectorText" presStyleLbl="sibTrans2D1" presStyleIdx="1" presStyleCnt="5"/>
      <dgm:spPr/>
      <dgm:t>
        <a:bodyPr/>
        <a:lstStyle/>
        <a:p>
          <a:endParaRPr lang="en-AU"/>
        </a:p>
      </dgm:t>
    </dgm:pt>
    <dgm:pt modelId="{640C1AC9-EA2E-47BE-B85C-6E82132AE5F5}" type="pres">
      <dgm:prSet presAssocID="{EE390318-A41D-49D1-90B4-26B441F15A6E}" presName="node" presStyleLbl="node1" presStyleIdx="2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AU"/>
        </a:p>
      </dgm:t>
    </dgm:pt>
    <dgm:pt modelId="{FBA95C0A-798B-45C1-B50B-50F048F3AEC6}" type="pres">
      <dgm:prSet presAssocID="{7BDE825F-CC0A-4CC9-852A-E9B80FE8C0A7}" presName="sibTrans" presStyleLbl="sibTrans2D1" presStyleIdx="2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AU"/>
        </a:p>
      </dgm:t>
    </dgm:pt>
    <dgm:pt modelId="{6A6683F8-D24A-445B-A4F2-F6DFB2BE1AB1}" type="pres">
      <dgm:prSet presAssocID="{7BDE825F-CC0A-4CC9-852A-E9B80FE8C0A7}" presName="connectorText" presStyleLbl="sibTrans2D1" presStyleIdx="2" presStyleCnt="5"/>
      <dgm:spPr/>
      <dgm:t>
        <a:bodyPr/>
        <a:lstStyle/>
        <a:p>
          <a:endParaRPr lang="en-AU"/>
        </a:p>
      </dgm:t>
    </dgm:pt>
    <dgm:pt modelId="{B28599BA-014C-4F05-8932-2D7AAC19F86D}" type="pres">
      <dgm:prSet presAssocID="{CC367225-38AC-4735-9A54-EE19561FA2DC}" presName="node" presStyleLbl="node1" presStyleIdx="3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AU"/>
        </a:p>
      </dgm:t>
    </dgm:pt>
    <dgm:pt modelId="{07416BCB-35B7-484D-A6DF-A5B288148C21}" type="pres">
      <dgm:prSet presAssocID="{DCDFA792-0965-40BB-AC03-466FDD35E7C1}" presName="sibTrans" presStyleLbl="sibTrans2D1" presStyleIdx="3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AU"/>
        </a:p>
      </dgm:t>
    </dgm:pt>
    <dgm:pt modelId="{D46B3444-0165-43A5-ADC4-B7C2E69F7A37}" type="pres">
      <dgm:prSet presAssocID="{DCDFA792-0965-40BB-AC03-466FDD35E7C1}" presName="connectorText" presStyleLbl="sibTrans2D1" presStyleIdx="3" presStyleCnt="5"/>
      <dgm:spPr/>
      <dgm:t>
        <a:bodyPr/>
        <a:lstStyle/>
        <a:p>
          <a:endParaRPr lang="en-AU"/>
        </a:p>
      </dgm:t>
    </dgm:pt>
    <dgm:pt modelId="{C2CF1590-5857-4AAA-AD4D-4E0C5A98095D}" type="pres">
      <dgm:prSet presAssocID="{4D08C404-A2CA-498C-A768-18E735225298}" presName="node" presStyleLbl="node1" presStyleIdx="4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AU"/>
        </a:p>
      </dgm:t>
    </dgm:pt>
    <dgm:pt modelId="{677D6590-238B-417E-A280-44E076F3509B}" type="pres">
      <dgm:prSet presAssocID="{DAEC31F8-3151-4FFB-BC72-085B373EE490}" presName="sibTrans" presStyleLbl="sibTrans2D1" presStyleIdx="4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AU"/>
        </a:p>
      </dgm:t>
    </dgm:pt>
    <dgm:pt modelId="{A6135BE3-7800-40A6-9182-73D4E7B2D183}" type="pres">
      <dgm:prSet presAssocID="{DAEC31F8-3151-4FFB-BC72-085B373EE490}" presName="connectorText" presStyleLbl="sibTrans2D1" presStyleIdx="4" presStyleCnt="5"/>
      <dgm:spPr/>
      <dgm:t>
        <a:bodyPr/>
        <a:lstStyle/>
        <a:p>
          <a:endParaRPr lang="en-AU"/>
        </a:p>
      </dgm:t>
    </dgm:pt>
  </dgm:ptLst>
  <dgm:cxnLst>
    <dgm:cxn modelId="{77B1CAAF-4942-4846-A923-88893D212EE0}" type="presOf" srcId="{090C2E40-E4D9-4078-A363-36E8B9997865}" destId="{76596CAD-8F1B-4AA3-A3A5-AB8B6E4A8AB5}" srcOrd="0" destOrd="0" presId="urn:microsoft.com/office/officeart/2005/8/layout/cycle2"/>
    <dgm:cxn modelId="{6EFA4414-E77D-4624-9A8E-9FB983C93EB4}" type="presOf" srcId="{CC367225-38AC-4735-9A54-EE19561FA2DC}" destId="{B28599BA-014C-4F05-8932-2D7AAC19F86D}" srcOrd="0" destOrd="0" presId="urn:microsoft.com/office/officeart/2005/8/layout/cycle2"/>
    <dgm:cxn modelId="{A1B2A4B3-A535-40DC-9F09-1B5213F05F58}" type="presOf" srcId="{7BDE825F-CC0A-4CC9-852A-E9B80FE8C0A7}" destId="{FBA95C0A-798B-45C1-B50B-50F048F3AEC6}" srcOrd="0" destOrd="0" presId="urn:microsoft.com/office/officeart/2005/8/layout/cycle2"/>
    <dgm:cxn modelId="{6AD90020-BBA2-48DE-8ED7-269405E8A2F0}" srcId="{149387AF-2453-4F47-A7C7-EEED5D7E4422}" destId="{CC367225-38AC-4735-9A54-EE19561FA2DC}" srcOrd="3" destOrd="0" parTransId="{26F38B19-0FCD-4DF4-84C1-1DA844A251C0}" sibTransId="{DCDFA792-0965-40BB-AC03-466FDD35E7C1}"/>
    <dgm:cxn modelId="{3EDA8C00-D4F7-401E-A19B-2FC1EC0CCD5E}" type="presOf" srcId="{1AE619DE-55F3-44EA-A2F6-359F27B9D51E}" destId="{465E7485-F9CD-4E55-BAC0-CA69C251C7F6}" srcOrd="1" destOrd="0" presId="urn:microsoft.com/office/officeart/2005/8/layout/cycle2"/>
    <dgm:cxn modelId="{63DB1537-F781-4495-B89A-0825B49D7354}" type="presOf" srcId="{4D08C404-A2CA-498C-A768-18E735225298}" destId="{C2CF1590-5857-4AAA-AD4D-4E0C5A98095D}" srcOrd="0" destOrd="0" presId="urn:microsoft.com/office/officeart/2005/8/layout/cycle2"/>
    <dgm:cxn modelId="{070BB85C-42B6-4F20-A3A5-8560FF6A9785}" type="presOf" srcId="{DCDFA792-0965-40BB-AC03-466FDD35E7C1}" destId="{D46B3444-0165-43A5-ADC4-B7C2E69F7A37}" srcOrd="1" destOrd="0" presId="urn:microsoft.com/office/officeart/2005/8/layout/cycle2"/>
    <dgm:cxn modelId="{8F243E95-8F7E-4D61-A4EA-7B6E8496DE43}" type="presOf" srcId="{C00C7974-444B-4D66-AD88-0E272548ED8E}" destId="{CA1DEC34-F07A-462D-95C5-EF9CDC73A417}" srcOrd="0" destOrd="0" presId="urn:microsoft.com/office/officeart/2005/8/layout/cycle2"/>
    <dgm:cxn modelId="{3951143B-20B5-4973-9B92-69FA9201B408}" type="presOf" srcId="{149387AF-2453-4F47-A7C7-EEED5D7E4422}" destId="{D0386B47-E2B1-47BA-B6D4-6EB70EAD928B}" srcOrd="0" destOrd="0" presId="urn:microsoft.com/office/officeart/2005/8/layout/cycle2"/>
    <dgm:cxn modelId="{5A8F05B1-9EF9-49EA-BE25-6E8776E44671}" type="presOf" srcId="{E49CF98B-420E-47E1-9C57-0C17C33FD54F}" destId="{079AEB1E-9F97-4ECE-BC4D-88EA4102B6E8}" srcOrd="0" destOrd="0" presId="urn:microsoft.com/office/officeart/2005/8/layout/cycle2"/>
    <dgm:cxn modelId="{90519B56-D019-4820-A4BD-49CF972A31E7}" type="presOf" srcId="{090C2E40-E4D9-4078-A363-36E8B9997865}" destId="{E51789D9-FB94-4E44-8D49-2E051EB15484}" srcOrd="1" destOrd="0" presId="urn:microsoft.com/office/officeart/2005/8/layout/cycle2"/>
    <dgm:cxn modelId="{9CD529F3-6707-411B-9421-D36D490E9586}" srcId="{149387AF-2453-4F47-A7C7-EEED5D7E4422}" destId="{C00C7974-444B-4D66-AD88-0E272548ED8E}" srcOrd="0" destOrd="0" parTransId="{7AF0A94B-91A7-40A1-A34E-45CB6C70386A}" sibTransId="{090C2E40-E4D9-4078-A363-36E8B9997865}"/>
    <dgm:cxn modelId="{A2BF8B11-1E39-44A9-BE00-90C39A5A9E26}" type="presOf" srcId="{7BDE825F-CC0A-4CC9-852A-E9B80FE8C0A7}" destId="{6A6683F8-D24A-445B-A4F2-F6DFB2BE1AB1}" srcOrd="1" destOrd="0" presId="urn:microsoft.com/office/officeart/2005/8/layout/cycle2"/>
    <dgm:cxn modelId="{EB3CEAF3-D0BD-4744-8B36-FAD4E97DE564}" srcId="{149387AF-2453-4F47-A7C7-EEED5D7E4422}" destId="{E49CF98B-420E-47E1-9C57-0C17C33FD54F}" srcOrd="1" destOrd="0" parTransId="{E38E0D01-B132-463B-9624-2A3D68129FBD}" sibTransId="{1AE619DE-55F3-44EA-A2F6-359F27B9D51E}"/>
    <dgm:cxn modelId="{1FD5D00C-D116-416A-AD66-ED8C9562D9CE}" type="presOf" srcId="{1AE619DE-55F3-44EA-A2F6-359F27B9D51E}" destId="{BC247F17-712C-4402-B516-89345CF11743}" srcOrd="0" destOrd="0" presId="urn:microsoft.com/office/officeart/2005/8/layout/cycle2"/>
    <dgm:cxn modelId="{807395CB-57DA-46D3-9DD8-E0C75890B050}" type="presOf" srcId="{DAEC31F8-3151-4FFB-BC72-085B373EE490}" destId="{A6135BE3-7800-40A6-9182-73D4E7B2D183}" srcOrd="1" destOrd="0" presId="urn:microsoft.com/office/officeart/2005/8/layout/cycle2"/>
    <dgm:cxn modelId="{DBC9E266-AF40-409B-8C36-C13BF2E598CD}" srcId="{149387AF-2453-4F47-A7C7-EEED5D7E4422}" destId="{4D08C404-A2CA-498C-A768-18E735225298}" srcOrd="4" destOrd="0" parTransId="{98A2650D-621E-4A45-819D-DD31F34512D0}" sibTransId="{DAEC31F8-3151-4FFB-BC72-085B373EE490}"/>
    <dgm:cxn modelId="{29C400B6-D77E-48BF-BB8F-952648B6C024}" type="presOf" srcId="{DAEC31F8-3151-4FFB-BC72-085B373EE490}" destId="{677D6590-238B-417E-A280-44E076F3509B}" srcOrd="0" destOrd="0" presId="urn:microsoft.com/office/officeart/2005/8/layout/cycle2"/>
    <dgm:cxn modelId="{189D99A6-9CB1-4D2F-B513-7F57726A335C}" type="presOf" srcId="{DCDFA792-0965-40BB-AC03-466FDD35E7C1}" destId="{07416BCB-35B7-484D-A6DF-A5B288148C21}" srcOrd="0" destOrd="0" presId="urn:microsoft.com/office/officeart/2005/8/layout/cycle2"/>
    <dgm:cxn modelId="{ACF1645E-07A7-4727-9543-20EA0CB3D736}" type="presOf" srcId="{EE390318-A41D-49D1-90B4-26B441F15A6E}" destId="{640C1AC9-EA2E-47BE-B85C-6E82132AE5F5}" srcOrd="0" destOrd="0" presId="urn:microsoft.com/office/officeart/2005/8/layout/cycle2"/>
    <dgm:cxn modelId="{20DD92B3-827F-4539-9E0A-41D808292291}" srcId="{149387AF-2453-4F47-A7C7-EEED5D7E4422}" destId="{EE390318-A41D-49D1-90B4-26B441F15A6E}" srcOrd="2" destOrd="0" parTransId="{9C3CA7C2-1A84-4410-8D6D-8D0FD7B1F694}" sibTransId="{7BDE825F-CC0A-4CC9-852A-E9B80FE8C0A7}"/>
    <dgm:cxn modelId="{6B2E07EF-58A4-4FE6-A526-CEB4727F5160}" type="presParOf" srcId="{D0386B47-E2B1-47BA-B6D4-6EB70EAD928B}" destId="{CA1DEC34-F07A-462D-95C5-EF9CDC73A417}" srcOrd="0" destOrd="0" presId="urn:microsoft.com/office/officeart/2005/8/layout/cycle2"/>
    <dgm:cxn modelId="{440EC7C2-A38A-4230-9237-47EAA53FCAFC}" type="presParOf" srcId="{D0386B47-E2B1-47BA-B6D4-6EB70EAD928B}" destId="{76596CAD-8F1B-4AA3-A3A5-AB8B6E4A8AB5}" srcOrd="1" destOrd="0" presId="urn:microsoft.com/office/officeart/2005/8/layout/cycle2"/>
    <dgm:cxn modelId="{5B6D4DF2-FC79-4F93-95FA-67952E2175C7}" type="presParOf" srcId="{76596CAD-8F1B-4AA3-A3A5-AB8B6E4A8AB5}" destId="{E51789D9-FB94-4E44-8D49-2E051EB15484}" srcOrd="0" destOrd="0" presId="urn:microsoft.com/office/officeart/2005/8/layout/cycle2"/>
    <dgm:cxn modelId="{89849B1E-CCF9-4A33-82DB-0A61FDC5BF3D}" type="presParOf" srcId="{D0386B47-E2B1-47BA-B6D4-6EB70EAD928B}" destId="{079AEB1E-9F97-4ECE-BC4D-88EA4102B6E8}" srcOrd="2" destOrd="0" presId="urn:microsoft.com/office/officeart/2005/8/layout/cycle2"/>
    <dgm:cxn modelId="{8F635460-F344-4E24-B823-6E681A8C346A}" type="presParOf" srcId="{D0386B47-E2B1-47BA-B6D4-6EB70EAD928B}" destId="{BC247F17-712C-4402-B516-89345CF11743}" srcOrd="3" destOrd="0" presId="urn:microsoft.com/office/officeart/2005/8/layout/cycle2"/>
    <dgm:cxn modelId="{595C9071-48EA-4A05-B9C6-4D7DA45210FC}" type="presParOf" srcId="{BC247F17-712C-4402-B516-89345CF11743}" destId="{465E7485-F9CD-4E55-BAC0-CA69C251C7F6}" srcOrd="0" destOrd="0" presId="urn:microsoft.com/office/officeart/2005/8/layout/cycle2"/>
    <dgm:cxn modelId="{5C450463-AE4A-47E4-A2F1-BD365F3BCB74}" type="presParOf" srcId="{D0386B47-E2B1-47BA-B6D4-6EB70EAD928B}" destId="{640C1AC9-EA2E-47BE-B85C-6E82132AE5F5}" srcOrd="4" destOrd="0" presId="urn:microsoft.com/office/officeart/2005/8/layout/cycle2"/>
    <dgm:cxn modelId="{BB66F645-FB44-4A98-B4F7-57E4CE54A00E}" type="presParOf" srcId="{D0386B47-E2B1-47BA-B6D4-6EB70EAD928B}" destId="{FBA95C0A-798B-45C1-B50B-50F048F3AEC6}" srcOrd="5" destOrd="0" presId="urn:microsoft.com/office/officeart/2005/8/layout/cycle2"/>
    <dgm:cxn modelId="{0FC53405-E875-4943-B2C6-16520725489E}" type="presParOf" srcId="{FBA95C0A-798B-45C1-B50B-50F048F3AEC6}" destId="{6A6683F8-D24A-445B-A4F2-F6DFB2BE1AB1}" srcOrd="0" destOrd="0" presId="urn:microsoft.com/office/officeart/2005/8/layout/cycle2"/>
    <dgm:cxn modelId="{1E107775-7023-4AEA-9D18-4447F29A0EDC}" type="presParOf" srcId="{D0386B47-E2B1-47BA-B6D4-6EB70EAD928B}" destId="{B28599BA-014C-4F05-8932-2D7AAC19F86D}" srcOrd="6" destOrd="0" presId="urn:microsoft.com/office/officeart/2005/8/layout/cycle2"/>
    <dgm:cxn modelId="{17D97E5B-2043-401B-970D-BC1B1B242F26}" type="presParOf" srcId="{D0386B47-E2B1-47BA-B6D4-6EB70EAD928B}" destId="{07416BCB-35B7-484D-A6DF-A5B288148C21}" srcOrd="7" destOrd="0" presId="urn:microsoft.com/office/officeart/2005/8/layout/cycle2"/>
    <dgm:cxn modelId="{DE068D05-0B0C-44AE-9CB9-FE370C458326}" type="presParOf" srcId="{07416BCB-35B7-484D-A6DF-A5B288148C21}" destId="{D46B3444-0165-43A5-ADC4-B7C2E69F7A37}" srcOrd="0" destOrd="0" presId="urn:microsoft.com/office/officeart/2005/8/layout/cycle2"/>
    <dgm:cxn modelId="{AB8A1844-979A-4BE7-AA44-0D916149CA9E}" type="presParOf" srcId="{D0386B47-E2B1-47BA-B6D4-6EB70EAD928B}" destId="{C2CF1590-5857-4AAA-AD4D-4E0C5A98095D}" srcOrd="8" destOrd="0" presId="urn:microsoft.com/office/officeart/2005/8/layout/cycle2"/>
    <dgm:cxn modelId="{A2DF4158-868B-4D34-AEB1-BDF249D92A75}" type="presParOf" srcId="{D0386B47-E2B1-47BA-B6D4-6EB70EAD928B}" destId="{677D6590-238B-417E-A280-44E076F3509B}" srcOrd="9" destOrd="0" presId="urn:microsoft.com/office/officeart/2005/8/layout/cycle2"/>
    <dgm:cxn modelId="{3CEE90DC-E211-482C-A963-B1810F2EC1CD}" type="presParOf" srcId="{677D6590-238B-417E-A280-44E076F3509B}" destId="{A6135BE3-7800-40A6-9182-73D4E7B2D183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764E6F-ED9A-4466-8031-3551EE4D9C03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44937931-7A7F-4E03-8B80-6E1F14F766B0}">
      <dgm:prSet phldrT="[Text]" custT="1"/>
      <dgm:spPr>
        <a:solidFill>
          <a:srgbClr val="002060"/>
        </a:solidFill>
      </dgm:spPr>
      <dgm:t>
        <a:bodyPr/>
        <a:lstStyle/>
        <a:p>
          <a:r>
            <a:rPr lang="en-AU" sz="1600" b="1" dirty="0" smtClean="0"/>
            <a:t>Macro-environment</a:t>
          </a:r>
          <a:endParaRPr lang="en-AU" sz="1600" b="1" dirty="0"/>
        </a:p>
      </dgm:t>
    </dgm:pt>
    <dgm:pt modelId="{0FB37DD3-B2F6-486F-9A82-E2D3866846B6}" type="parTrans" cxnId="{0FDF96D5-B118-4A21-A6BB-94B769365699}">
      <dgm:prSet/>
      <dgm:spPr/>
      <dgm:t>
        <a:bodyPr/>
        <a:lstStyle/>
        <a:p>
          <a:endParaRPr lang="en-AU"/>
        </a:p>
      </dgm:t>
    </dgm:pt>
    <dgm:pt modelId="{91396EF8-BE0A-4C64-A931-71D6D7FEDBE6}" type="sibTrans" cxnId="{0FDF96D5-B118-4A21-A6BB-94B769365699}">
      <dgm:prSet/>
      <dgm:spPr/>
      <dgm:t>
        <a:bodyPr/>
        <a:lstStyle/>
        <a:p>
          <a:endParaRPr lang="en-AU"/>
        </a:p>
      </dgm:t>
    </dgm:pt>
    <dgm:pt modelId="{0D2065D9-DFA3-45A1-939B-424AA4597644}">
      <dgm:prSet phldrT="[Text]" custT="1"/>
      <dgm:spPr>
        <a:solidFill>
          <a:srgbClr val="FF0000"/>
        </a:solidFill>
      </dgm:spPr>
      <dgm:t>
        <a:bodyPr/>
        <a:lstStyle/>
        <a:p>
          <a:r>
            <a:rPr lang="en-AU" sz="1600" b="1" dirty="0" smtClean="0"/>
            <a:t>Consumer market</a:t>
          </a:r>
          <a:endParaRPr lang="en-AU" sz="1600" b="1" dirty="0"/>
        </a:p>
      </dgm:t>
    </dgm:pt>
    <dgm:pt modelId="{AABD8F6F-5451-495C-BE64-88DD033F520D}" type="parTrans" cxnId="{7CB7D37E-B065-423D-A30A-42F5CE545DBE}">
      <dgm:prSet/>
      <dgm:spPr/>
      <dgm:t>
        <a:bodyPr/>
        <a:lstStyle/>
        <a:p>
          <a:endParaRPr lang="en-AU"/>
        </a:p>
      </dgm:t>
    </dgm:pt>
    <dgm:pt modelId="{34A87439-9516-4BC3-AEBB-2C6A26FDE06F}" type="sibTrans" cxnId="{7CB7D37E-B065-423D-A30A-42F5CE545DBE}">
      <dgm:prSet/>
      <dgm:spPr/>
      <dgm:t>
        <a:bodyPr/>
        <a:lstStyle/>
        <a:p>
          <a:endParaRPr lang="en-AU"/>
        </a:p>
      </dgm:t>
    </dgm:pt>
    <dgm:pt modelId="{012A1B6B-1915-402B-B6F8-215F41FE3215}">
      <dgm:prSet phldrT="[Text]" custT="1"/>
      <dgm:spPr>
        <a:solidFill>
          <a:srgbClr val="FF00FF"/>
        </a:solidFill>
      </dgm:spPr>
      <dgm:t>
        <a:bodyPr/>
        <a:lstStyle/>
        <a:p>
          <a:r>
            <a:rPr lang="en-AU" sz="1600" b="1" dirty="0" smtClean="0"/>
            <a:t>Company</a:t>
          </a:r>
          <a:endParaRPr lang="en-AU" sz="1600" b="1" dirty="0"/>
        </a:p>
      </dgm:t>
    </dgm:pt>
    <dgm:pt modelId="{E9CBB24D-B6AC-48CD-8CA1-1A7F6BCC70F7}" type="parTrans" cxnId="{7C6955A1-03F5-4234-BDEB-98F00C2871A8}">
      <dgm:prSet/>
      <dgm:spPr/>
      <dgm:t>
        <a:bodyPr/>
        <a:lstStyle/>
        <a:p>
          <a:endParaRPr lang="en-AU"/>
        </a:p>
      </dgm:t>
    </dgm:pt>
    <dgm:pt modelId="{2ED5E96A-4745-4A1D-A600-C615F28DE252}" type="sibTrans" cxnId="{7C6955A1-03F5-4234-BDEB-98F00C2871A8}">
      <dgm:prSet/>
      <dgm:spPr/>
      <dgm:t>
        <a:bodyPr/>
        <a:lstStyle/>
        <a:p>
          <a:endParaRPr lang="en-AU"/>
        </a:p>
      </dgm:t>
    </dgm:pt>
    <dgm:pt modelId="{0AE2CEEF-F609-428D-977A-04AD9A1C1EDA}">
      <dgm:prSet phldrT="[Text]" custT="1"/>
      <dgm:spPr>
        <a:solidFill>
          <a:srgbClr val="FF6600"/>
        </a:solidFill>
      </dgm:spPr>
      <dgm:t>
        <a:bodyPr/>
        <a:lstStyle/>
        <a:p>
          <a:r>
            <a:rPr lang="en-AU" sz="1600" b="1" dirty="0" smtClean="0"/>
            <a:t>Product/ brand</a:t>
          </a:r>
          <a:endParaRPr lang="en-AU" sz="1600" b="1" dirty="0"/>
        </a:p>
      </dgm:t>
    </dgm:pt>
    <dgm:pt modelId="{0EF4F936-ED9C-41D7-BCDB-4E010502B6EA}" type="parTrans" cxnId="{67774977-6BF9-4915-8A04-C50DBDF713AC}">
      <dgm:prSet/>
      <dgm:spPr/>
      <dgm:t>
        <a:bodyPr/>
        <a:lstStyle/>
        <a:p>
          <a:endParaRPr lang="en-AU"/>
        </a:p>
      </dgm:t>
    </dgm:pt>
    <dgm:pt modelId="{2011FFF1-8BB3-43F3-9B87-BF6C4D54D41F}" type="sibTrans" cxnId="{67774977-6BF9-4915-8A04-C50DBDF713AC}">
      <dgm:prSet/>
      <dgm:spPr/>
      <dgm:t>
        <a:bodyPr/>
        <a:lstStyle/>
        <a:p>
          <a:endParaRPr lang="en-AU"/>
        </a:p>
      </dgm:t>
    </dgm:pt>
    <dgm:pt modelId="{259E68C5-8A66-48CF-9DAF-D8D77076DA32}">
      <dgm:prSet custT="1"/>
      <dgm:spPr>
        <a:solidFill>
          <a:srgbClr val="00B050"/>
        </a:solidFill>
      </dgm:spPr>
      <dgm:t>
        <a:bodyPr/>
        <a:lstStyle/>
        <a:p>
          <a:r>
            <a:rPr lang="en-AU" sz="1600" b="1" dirty="0" smtClean="0"/>
            <a:t>Industry</a:t>
          </a:r>
          <a:endParaRPr lang="en-AU" sz="1600" b="1" dirty="0"/>
        </a:p>
      </dgm:t>
    </dgm:pt>
    <dgm:pt modelId="{56C62B8E-1A83-4714-81EA-60E03D816602}" type="parTrans" cxnId="{9A72CE3D-E8D1-4EBD-9825-6B2E9B58645C}">
      <dgm:prSet/>
      <dgm:spPr/>
      <dgm:t>
        <a:bodyPr/>
        <a:lstStyle/>
        <a:p>
          <a:endParaRPr lang="en-AU"/>
        </a:p>
      </dgm:t>
    </dgm:pt>
    <dgm:pt modelId="{EF2FA160-60EC-4CB3-B5D1-DFC70624C84A}" type="sibTrans" cxnId="{9A72CE3D-E8D1-4EBD-9825-6B2E9B58645C}">
      <dgm:prSet/>
      <dgm:spPr/>
      <dgm:t>
        <a:bodyPr/>
        <a:lstStyle/>
        <a:p>
          <a:endParaRPr lang="en-AU"/>
        </a:p>
      </dgm:t>
    </dgm:pt>
    <dgm:pt modelId="{4166041C-AF9B-4D3D-84E0-8900B55F348D}" type="pres">
      <dgm:prSet presAssocID="{99764E6F-ED9A-4466-8031-3551EE4D9C0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06E07763-1F9D-4174-BAB4-E4E457E18D7A}" type="pres">
      <dgm:prSet presAssocID="{99764E6F-ED9A-4466-8031-3551EE4D9C03}" presName="comp1" presStyleCnt="0"/>
      <dgm:spPr/>
    </dgm:pt>
    <dgm:pt modelId="{C3240212-45B5-4AFA-8042-92DCD404AE25}" type="pres">
      <dgm:prSet presAssocID="{99764E6F-ED9A-4466-8031-3551EE4D9C03}" presName="circle1" presStyleLbl="node1" presStyleIdx="0" presStyleCnt="5" custScaleX="101604" custLinFactNeighborX="-2217" custLinFactNeighborY="-6967"/>
      <dgm:spPr/>
      <dgm:t>
        <a:bodyPr/>
        <a:lstStyle/>
        <a:p>
          <a:endParaRPr lang="en-AU"/>
        </a:p>
      </dgm:t>
    </dgm:pt>
    <dgm:pt modelId="{E57371C7-15F4-405E-8BA6-96F29A891545}" type="pres">
      <dgm:prSet presAssocID="{99764E6F-ED9A-4466-8031-3551EE4D9C03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3F6D5D4-CEB7-4618-84FC-0CD132376B4D}" type="pres">
      <dgm:prSet presAssocID="{99764E6F-ED9A-4466-8031-3551EE4D9C03}" presName="comp2" presStyleCnt="0"/>
      <dgm:spPr/>
    </dgm:pt>
    <dgm:pt modelId="{A7BFA1B0-6B2C-431F-A7B4-080E01F57699}" type="pres">
      <dgm:prSet presAssocID="{99764E6F-ED9A-4466-8031-3551EE4D9C03}" presName="circle2" presStyleLbl="node1" presStyleIdx="1" presStyleCnt="5"/>
      <dgm:spPr/>
      <dgm:t>
        <a:bodyPr/>
        <a:lstStyle/>
        <a:p>
          <a:endParaRPr lang="en-AU"/>
        </a:p>
      </dgm:t>
    </dgm:pt>
    <dgm:pt modelId="{00824668-3A6C-41B9-96B5-0C5A78C17B8A}" type="pres">
      <dgm:prSet presAssocID="{99764E6F-ED9A-4466-8031-3551EE4D9C03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E28841C-4082-4E4D-B211-4671358C145D}" type="pres">
      <dgm:prSet presAssocID="{99764E6F-ED9A-4466-8031-3551EE4D9C03}" presName="comp3" presStyleCnt="0"/>
      <dgm:spPr/>
    </dgm:pt>
    <dgm:pt modelId="{A2911AA6-ED31-4863-92E9-E9B7ED71A820}" type="pres">
      <dgm:prSet presAssocID="{99764E6F-ED9A-4466-8031-3551EE4D9C03}" presName="circle3" presStyleLbl="node1" presStyleIdx="2" presStyleCnt="5"/>
      <dgm:spPr/>
      <dgm:t>
        <a:bodyPr/>
        <a:lstStyle/>
        <a:p>
          <a:endParaRPr lang="en-AU"/>
        </a:p>
      </dgm:t>
    </dgm:pt>
    <dgm:pt modelId="{9E5E769F-1361-4AE7-91A3-EFD60020DD52}" type="pres">
      <dgm:prSet presAssocID="{99764E6F-ED9A-4466-8031-3551EE4D9C03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DD11B90-359A-49C8-92A8-95DB4122E265}" type="pres">
      <dgm:prSet presAssocID="{99764E6F-ED9A-4466-8031-3551EE4D9C03}" presName="comp4" presStyleCnt="0"/>
      <dgm:spPr/>
    </dgm:pt>
    <dgm:pt modelId="{6BE90296-6E78-4356-A784-10A1C10626E5}" type="pres">
      <dgm:prSet presAssocID="{99764E6F-ED9A-4466-8031-3551EE4D9C03}" presName="circle4" presStyleLbl="node1" presStyleIdx="3" presStyleCnt="5"/>
      <dgm:spPr/>
      <dgm:t>
        <a:bodyPr/>
        <a:lstStyle/>
        <a:p>
          <a:endParaRPr lang="en-AU"/>
        </a:p>
      </dgm:t>
    </dgm:pt>
    <dgm:pt modelId="{00EA549C-6E78-41BE-8BF6-F2F13B3F09C3}" type="pres">
      <dgm:prSet presAssocID="{99764E6F-ED9A-4466-8031-3551EE4D9C03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F68E24F-79ED-4C1A-802F-1C088A0BA354}" type="pres">
      <dgm:prSet presAssocID="{99764E6F-ED9A-4466-8031-3551EE4D9C03}" presName="comp5" presStyleCnt="0"/>
      <dgm:spPr/>
    </dgm:pt>
    <dgm:pt modelId="{C4DAD1BD-C842-4869-B69F-4B5269185649}" type="pres">
      <dgm:prSet presAssocID="{99764E6F-ED9A-4466-8031-3551EE4D9C03}" presName="circle5" presStyleLbl="node1" presStyleIdx="4" presStyleCnt="5"/>
      <dgm:spPr/>
      <dgm:t>
        <a:bodyPr/>
        <a:lstStyle/>
        <a:p>
          <a:endParaRPr lang="en-AU"/>
        </a:p>
      </dgm:t>
    </dgm:pt>
    <dgm:pt modelId="{5BAA894B-F7CE-4436-958A-8BDCA9F2ECAE}" type="pres">
      <dgm:prSet presAssocID="{99764E6F-ED9A-4466-8031-3551EE4D9C03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D2B59736-64E7-40DE-B4AF-1E29D2672839}" type="presOf" srcId="{44937931-7A7F-4E03-8B80-6E1F14F766B0}" destId="{E57371C7-15F4-405E-8BA6-96F29A891545}" srcOrd="1" destOrd="0" presId="urn:microsoft.com/office/officeart/2005/8/layout/venn2"/>
    <dgm:cxn modelId="{7CB7D37E-B065-423D-A30A-42F5CE545DBE}" srcId="{99764E6F-ED9A-4466-8031-3551EE4D9C03}" destId="{0D2065D9-DFA3-45A1-939B-424AA4597644}" srcOrd="1" destOrd="0" parTransId="{AABD8F6F-5451-495C-BE64-88DD033F520D}" sibTransId="{34A87439-9516-4BC3-AEBB-2C6A26FDE06F}"/>
    <dgm:cxn modelId="{D2387AF2-CCD7-48BE-B01C-5CF72AF68268}" type="presOf" srcId="{012A1B6B-1915-402B-B6F8-215F41FE3215}" destId="{00EA549C-6E78-41BE-8BF6-F2F13B3F09C3}" srcOrd="1" destOrd="0" presId="urn:microsoft.com/office/officeart/2005/8/layout/venn2"/>
    <dgm:cxn modelId="{D1F0B4B1-56C1-4065-BC0D-146749D7D6B7}" type="presOf" srcId="{0AE2CEEF-F609-428D-977A-04AD9A1C1EDA}" destId="{5BAA894B-F7CE-4436-958A-8BDCA9F2ECAE}" srcOrd="1" destOrd="0" presId="urn:microsoft.com/office/officeart/2005/8/layout/venn2"/>
    <dgm:cxn modelId="{92712920-59E0-40DB-B44C-35CA738DA757}" type="presOf" srcId="{99764E6F-ED9A-4466-8031-3551EE4D9C03}" destId="{4166041C-AF9B-4D3D-84E0-8900B55F348D}" srcOrd="0" destOrd="0" presId="urn:microsoft.com/office/officeart/2005/8/layout/venn2"/>
    <dgm:cxn modelId="{624965BC-C64F-491D-9A50-00B936EFA334}" type="presOf" srcId="{0AE2CEEF-F609-428D-977A-04AD9A1C1EDA}" destId="{C4DAD1BD-C842-4869-B69F-4B5269185649}" srcOrd="0" destOrd="0" presId="urn:microsoft.com/office/officeart/2005/8/layout/venn2"/>
    <dgm:cxn modelId="{67774977-6BF9-4915-8A04-C50DBDF713AC}" srcId="{99764E6F-ED9A-4466-8031-3551EE4D9C03}" destId="{0AE2CEEF-F609-428D-977A-04AD9A1C1EDA}" srcOrd="4" destOrd="0" parTransId="{0EF4F936-ED9C-41D7-BCDB-4E010502B6EA}" sibTransId="{2011FFF1-8BB3-43F3-9B87-BF6C4D54D41F}"/>
    <dgm:cxn modelId="{A1387139-9B1F-487C-994B-AA7FBAC705BB}" type="presOf" srcId="{259E68C5-8A66-48CF-9DAF-D8D77076DA32}" destId="{A2911AA6-ED31-4863-92E9-E9B7ED71A820}" srcOrd="0" destOrd="0" presId="urn:microsoft.com/office/officeart/2005/8/layout/venn2"/>
    <dgm:cxn modelId="{9F81C303-6FE8-47D9-8A3C-F68818ECD478}" type="presOf" srcId="{012A1B6B-1915-402B-B6F8-215F41FE3215}" destId="{6BE90296-6E78-4356-A784-10A1C10626E5}" srcOrd="0" destOrd="0" presId="urn:microsoft.com/office/officeart/2005/8/layout/venn2"/>
    <dgm:cxn modelId="{7C6955A1-03F5-4234-BDEB-98F00C2871A8}" srcId="{99764E6F-ED9A-4466-8031-3551EE4D9C03}" destId="{012A1B6B-1915-402B-B6F8-215F41FE3215}" srcOrd="3" destOrd="0" parTransId="{E9CBB24D-B6AC-48CD-8CA1-1A7F6BCC70F7}" sibTransId="{2ED5E96A-4745-4A1D-A600-C615F28DE252}"/>
    <dgm:cxn modelId="{9B10D7D3-F228-43CC-993C-C354489EFABB}" type="presOf" srcId="{0D2065D9-DFA3-45A1-939B-424AA4597644}" destId="{00824668-3A6C-41B9-96B5-0C5A78C17B8A}" srcOrd="1" destOrd="0" presId="urn:microsoft.com/office/officeart/2005/8/layout/venn2"/>
    <dgm:cxn modelId="{CEB661EF-4643-411D-A8F7-27B79F5889EF}" type="presOf" srcId="{0D2065D9-DFA3-45A1-939B-424AA4597644}" destId="{A7BFA1B0-6B2C-431F-A7B4-080E01F57699}" srcOrd="0" destOrd="0" presId="urn:microsoft.com/office/officeart/2005/8/layout/venn2"/>
    <dgm:cxn modelId="{E2555B2F-FEB4-4838-8463-C1743C6ED9B1}" type="presOf" srcId="{259E68C5-8A66-48CF-9DAF-D8D77076DA32}" destId="{9E5E769F-1361-4AE7-91A3-EFD60020DD52}" srcOrd="1" destOrd="0" presId="urn:microsoft.com/office/officeart/2005/8/layout/venn2"/>
    <dgm:cxn modelId="{9A72CE3D-E8D1-4EBD-9825-6B2E9B58645C}" srcId="{99764E6F-ED9A-4466-8031-3551EE4D9C03}" destId="{259E68C5-8A66-48CF-9DAF-D8D77076DA32}" srcOrd="2" destOrd="0" parTransId="{56C62B8E-1A83-4714-81EA-60E03D816602}" sibTransId="{EF2FA160-60EC-4CB3-B5D1-DFC70624C84A}"/>
    <dgm:cxn modelId="{7F42C772-7353-4F83-86EA-21285904A1DA}" type="presOf" srcId="{44937931-7A7F-4E03-8B80-6E1F14F766B0}" destId="{C3240212-45B5-4AFA-8042-92DCD404AE25}" srcOrd="0" destOrd="0" presId="urn:microsoft.com/office/officeart/2005/8/layout/venn2"/>
    <dgm:cxn modelId="{0FDF96D5-B118-4A21-A6BB-94B769365699}" srcId="{99764E6F-ED9A-4466-8031-3551EE4D9C03}" destId="{44937931-7A7F-4E03-8B80-6E1F14F766B0}" srcOrd="0" destOrd="0" parTransId="{0FB37DD3-B2F6-486F-9A82-E2D3866846B6}" sibTransId="{91396EF8-BE0A-4C64-A931-71D6D7FEDBE6}"/>
    <dgm:cxn modelId="{25D5EFF5-7AF7-42B9-BE79-6BBE52A1BDAB}" type="presParOf" srcId="{4166041C-AF9B-4D3D-84E0-8900B55F348D}" destId="{06E07763-1F9D-4174-BAB4-E4E457E18D7A}" srcOrd="0" destOrd="0" presId="urn:microsoft.com/office/officeart/2005/8/layout/venn2"/>
    <dgm:cxn modelId="{C8C30E66-C9A9-4674-B7D3-DFFE62C7C99C}" type="presParOf" srcId="{06E07763-1F9D-4174-BAB4-E4E457E18D7A}" destId="{C3240212-45B5-4AFA-8042-92DCD404AE25}" srcOrd="0" destOrd="0" presId="urn:microsoft.com/office/officeart/2005/8/layout/venn2"/>
    <dgm:cxn modelId="{56AF9353-8701-4D30-87F7-4E7136765B5C}" type="presParOf" srcId="{06E07763-1F9D-4174-BAB4-E4E457E18D7A}" destId="{E57371C7-15F4-405E-8BA6-96F29A891545}" srcOrd="1" destOrd="0" presId="urn:microsoft.com/office/officeart/2005/8/layout/venn2"/>
    <dgm:cxn modelId="{3F3A4A17-AD86-4FA6-B3BB-CCF033D3FDD2}" type="presParOf" srcId="{4166041C-AF9B-4D3D-84E0-8900B55F348D}" destId="{B3F6D5D4-CEB7-4618-84FC-0CD132376B4D}" srcOrd="1" destOrd="0" presId="urn:microsoft.com/office/officeart/2005/8/layout/venn2"/>
    <dgm:cxn modelId="{C0DCBD26-D0D5-40A8-A9C7-6BFE69D11440}" type="presParOf" srcId="{B3F6D5D4-CEB7-4618-84FC-0CD132376B4D}" destId="{A7BFA1B0-6B2C-431F-A7B4-080E01F57699}" srcOrd="0" destOrd="0" presId="urn:microsoft.com/office/officeart/2005/8/layout/venn2"/>
    <dgm:cxn modelId="{5DE1E70C-2A10-4F4C-9531-69869D523819}" type="presParOf" srcId="{B3F6D5D4-CEB7-4618-84FC-0CD132376B4D}" destId="{00824668-3A6C-41B9-96B5-0C5A78C17B8A}" srcOrd="1" destOrd="0" presId="urn:microsoft.com/office/officeart/2005/8/layout/venn2"/>
    <dgm:cxn modelId="{805441FD-31C4-4046-991D-8792C5AD0577}" type="presParOf" srcId="{4166041C-AF9B-4D3D-84E0-8900B55F348D}" destId="{BE28841C-4082-4E4D-B211-4671358C145D}" srcOrd="2" destOrd="0" presId="urn:microsoft.com/office/officeart/2005/8/layout/venn2"/>
    <dgm:cxn modelId="{C1FB850E-69CE-45ED-9ED2-E685E80CD194}" type="presParOf" srcId="{BE28841C-4082-4E4D-B211-4671358C145D}" destId="{A2911AA6-ED31-4863-92E9-E9B7ED71A820}" srcOrd="0" destOrd="0" presId="urn:microsoft.com/office/officeart/2005/8/layout/venn2"/>
    <dgm:cxn modelId="{896405FC-4178-4102-A944-C9DD6A35DD87}" type="presParOf" srcId="{BE28841C-4082-4E4D-B211-4671358C145D}" destId="{9E5E769F-1361-4AE7-91A3-EFD60020DD52}" srcOrd="1" destOrd="0" presId="urn:microsoft.com/office/officeart/2005/8/layout/venn2"/>
    <dgm:cxn modelId="{2E1A2103-2D45-4511-B843-EA4ABEC3A3D9}" type="presParOf" srcId="{4166041C-AF9B-4D3D-84E0-8900B55F348D}" destId="{1DD11B90-359A-49C8-92A8-95DB4122E265}" srcOrd="3" destOrd="0" presId="urn:microsoft.com/office/officeart/2005/8/layout/venn2"/>
    <dgm:cxn modelId="{2360CFBD-5F6D-4301-873B-90DEBF4F173E}" type="presParOf" srcId="{1DD11B90-359A-49C8-92A8-95DB4122E265}" destId="{6BE90296-6E78-4356-A784-10A1C10626E5}" srcOrd="0" destOrd="0" presId="urn:microsoft.com/office/officeart/2005/8/layout/venn2"/>
    <dgm:cxn modelId="{5AA46E1F-A5D6-439E-AB77-ADA37FFF06C2}" type="presParOf" srcId="{1DD11B90-359A-49C8-92A8-95DB4122E265}" destId="{00EA549C-6E78-41BE-8BF6-F2F13B3F09C3}" srcOrd="1" destOrd="0" presId="urn:microsoft.com/office/officeart/2005/8/layout/venn2"/>
    <dgm:cxn modelId="{86DBC40E-EA5F-4325-AEEA-F32A6E585E79}" type="presParOf" srcId="{4166041C-AF9B-4D3D-84E0-8900B55F348D}" destId="{1F68E24F-79ED-4C1A-802F-1C088A0BA354}" srcOrd="4" destOrd="0" presId="urn:microsoft.com/office/officeart/2005/8/layout/venn2"/>
    <dgm:cxn modelId="{33248148-EB9A-41F0-BF5B-8C8D7EAC246D}" type="presParOf" srcId="{1F68E24F-79ED-4C1A-802F-1C088A0BA354}" destId="{C4DAD1BD-C842-4869-B69F-4B5269185649}" srcOrd="0" destOrd="0" presId="urn:microsoft.com/office/officeart/2005/8/layout/venn2"/>
    <dgm:cxn modelId="{3BC2D79C-F1EE-4FB9-A865-4E4366810E2E}" type="presParOf" srcId="{1F68E24F-79ED-4C1A-802F-1C088A0BA354}" destId="{5BAA894B-F7CE-4436-958A-8BDCA9F2ECA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9387AF-2453-4F47-A7C7-EEED5D7E4422}" type="doc">
      <dgm:prSet loTypeId="urn:microsoft.com/office/officeart/2005/8/layout/cycle2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C00C7974-444B-4D66-AD88-0E272548ED8E}">
      <dgm:prSet/>
      <dgm:spPr>
        <a:xfrm>
          <a:off x="3151188" y="417"/>
          <a:ext cx="1362271" cy="1362271"/>
        </a:xfrm>
        <a:solidFill>
          <a:srgbClr val="F79646">
            <a:lumMod val="75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1. Plan</a:t>
          </a:r>
          <a:endParaRPr lang="en-A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AF0A94B-91A7-40A1-A34E-45CB6C70386A}" type="parTrans" cxnId="{9CD529F3-6707-411B-9421-D36D490E9586}">
      <dgm:prSet/>
      <dgm:spPr/>
      <dgm:t>
        <a:bodyPr/>
        <a:lstStyle/>
        <a:p>
          <a:endParaRPr lang="en-AU"/>
        </a:p>
      </dgm:t>
    </dgm:pt>
    <dgm:pt modelId="{090C2E40-E4D9-4078-A363-36E8B9997865}" type="sibTrans" cxnId="{9CD529F3-6707-411B-9421-D36D490E9586}">
      <dgm:prSet/>
      <dgm:spPr>
        <a:xfrm rot="2160000">
          <a:off x="4470424" y="1046857"/>
          <a:ext cx="362211" cy="459766"/>
        </a:xfrm>
        <a:solidFill>
          <a:sysClr val="windowText" lastClr="0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A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EE390318-A41D-49D1-90B4-26B441F15A6E}">
      <dgm:prSet/>
      <dgm:spPr>
        <a:xfrm>
          <a:off x="4174033" y="3148409"/>
          <a:ext cx="1362271" cy="1362271"/>
        </a:xfrm>
        <a:solidFill>
          <a:srgbClr val="FF33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3. Search</a:t>
          </a:r>
          <a:endParaRPr lang="en-A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9C3CA7C2-1A84-4410-8D6D-8D0FD7B1F694}" type="parTrans" cxnId="{20DD92B3-827F-4539-9E0A-41D808292291}">
      <dgm:prSet/>
      <dgm:spPr/>
      <dgm:t>
        <a:bodyPr/>
        <a:lstStyle/>
        <a:p>
          <a:endParaRPr lang="en-AU"/>
        </a:p>
      </dgm:t>
    </dgm:pt>
    <dgm:pt modelId="{7BDE825F-CC0A-4CC9-852A-E9B80FE8C0A7}" type="sibTrans" cxnId="{20DD92B3-827F-4539-9E0A-41D808292291}">
      <dgm:prSet/>
      <dgm:spPr>
        <a:xfrm rot="10800000">
          <a:off x="3661470" y="3599661"/>
          <a:ext cx="362211" cy="459766"/>
        </a:xfrm>
        <a:solidFill>
          <a:sysClr val="windowText" lastClr="0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A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C367225-38AC-4735-9A54-EE19561FA2DC}">
      <dgm:prSet/>
      <dgm:spPr>
        <a:xfrm>
          <a:off x="2128344" y="3148409"/>
          <a:ext cx="1362271" cy="1362271"/>
        </a:xfr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4. Evaluate results</a:t>
          </a:r>
          <a:endParaRPr lang="en-A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26F38B19-0FCD-4DF4-84C1-1DA844A251C0}" type="parTrans" cxnId="{6AD90020-BBA2-48DE-8ED7-269405E8A2F0}">
      <dgm:prSet/>
      <dgm:spPr/>
      <dgm:t>
        <a:bodyPr/>
        <a:lstStyle/>
        <a:p>
          <a:endParaRPr lang="en-AU"/>
        </a:p>
      </dgm:t>
    </dgm:pt>
    <dgm:pt modelId="{DCDFA792-0965-40BB-AC03-466FDD35E7C1}" type="sibTrans" cxnId="{6AD90020-BBA2-48DE-8ED7-269405E8A2F0}">
      <dgm:prSet/>
      <dgm:spPr>
        <a:xfrm rot="15120000">
          <a:off x="2315465" y="2636628"/>
          <a:ext cx="362211" cy="459766"/>
        </a:xfrm>
        <a:solidFill>
          <a:sysClr val="windowText" lastClr="0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A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D08C404-A2CA-498C-A768-18E735225298}">
      <dgm:prSet/>
      <dgm:spPr>
        <a:xfrm>
          <a:off x="1496191" y="1202843"/>
          <a:ext cx="1362271" cy="1362271"/>
        </a:xfr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5. Document</a:t>
          </a:r>
          <a:endParaRPr lang="en-A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98A2650D-621E-4A45-819D-DD31F34512D0}" type="parTrans" cxnId="{DBC9E266-AF40-409B-8C36-C13BF2E598CD}">
      <dgm:prSet/>
      <dgm:spPr/>
      <dgm:t>
        <a:bodyPr/>
        <a:lstStyle/>
        <a:p>
          <a:endParaRPr lang="en-AU"/>
        </a:p>
      </dgm:t>
    </dgm:pt>
    <dgm:pt modelId="{DAEC31F8-3151-4FFB-BC72-085B373EE490}" type="sibTrans" cxnId="{DBC9E266-AF40-409B-8C36-C13BF2E598CD}">
      <dgm:prSet/>
      <dgm:spPr>
        <a:xfrm rot="19440000">
          <a:off x="2815426" y="1058908"/>
          <a:ext cx="362211" cy="459766"/>
        </a:xfrm>
        <a:solidFill>
          <a:sysClr val="windowText" lastClr="0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A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E49CF98B-420E-47E1-9C57-0C17C33FD54F}">
      <dgm:prSet/>
      <dgm:spPr>
        <a:xfrm>
          <a:off x="4806185" y="1202843"/>
          <a:ext cx="1362271" cy="1362271"/>
        </a:xfr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2. Identify sources</a:t>
          </a:r>
          <a:endParaRPr lang="en-A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E38E0D01-B132-463B-9624-2A3D68129FBD}" type="parTrans" cxnId="{EB3CEAF3-D0BD-4744-8B36-FAD4E97DE564}">
      <dgm:prSet/>
      <dgm:spPr/>
      <dgm:t>
        <a:bodyPr/>
        <a:lstStyle/>
        <a:p>
          <a:endParaRPr lang="en-AU"/>
        </a:p>
      </dgm:t>
    </dgm:pt>
    <dgm:pt modelId="{1AE619DE-55F3-44EA-A2F6-359F27B9D51E}" type="sibTrans" cxnId="{EB3CEAF3-D0BD-4744-8B36-FAD4E97DE564}">
      <dgm:prSet/>
      <dgm:spPr>
        <a:xfrm rot="6480000">
          <a:off x="4993307" y="2617129"/>
          <a:ext cx="362211" cy="459766"/>
        </a:xfrm>
        <a:solidFill>
          <a:sysClr val="windowText" lastClr="0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A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D0386B47-E2B1-47BA-B6D4-6EB70EAD928B}" type="pres">
      <dgm:prSet presAssocID="{149387AF-2453-4F47-A7C7-EEED5D7E442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CA1DEC34-F07A-462D-95C5-EF9CDC73A417}" type="pres">
      <dgm:prSet presAssocID="{C00C7974-444B-4D66-AD88-0E272548ED8E}" presName="node" presStyleLbl="node1" presStyleIdx="0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AU"/>
        </a:p>
      </dgm:t>
    </dgm:pt>
    <dgm:pt modelId="{76596CAD-8F1B-4AA3-A3A5-AB8B6E4A8AB5}" type="pres">
      <dgm:prSet presAssocID="{090C2E40-E4D9-4078-A363-36E8B9997865}" presName="sibTrans" presStyleLbl="sibTrans2D1" presStyleIdx="0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AU"/>
        </a:p>
      </dgm:t>
    </dgm:pt>
    <dgm:pt modelId="{E51789D9-FB94-4E44-8D49-2E051EB15484}" type="pres">
      <dgm:prSet presAssocID="{090C2E40-E4D9-4078-A363-36E8B9997865}" presName="connectorText" presStyleLbl="sibTrans2D1" presStyleIdx="0" presStyleCnt="5"/>
      <dgm:spPr/>
      <dgm:t>
        <a:bodyPr/>
        <a:lstStyle/>
        <a:p>
          <a:endParaRPr lang="en-AU"/>
        </a:p>
      </dgm:t>
    </dgm:pt>
    <dgm:pt modelId="{079AEB1E-9F97-4ECE-BC4D-88EA4102B6E8}" type="pres">
      <dgm:prSet presAssocID="{E49CF98B-420E-47E1-9C57-0C17C33FD54F}" presName="node" presStyleLbl="node1" presStyleIdx="1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AU"/>
        </a:p>
      </dgm:t>
    </dgm:pt>
    <dgm:pt modelId="{BC247F17-712C-4402-B516-89345CF11743}" type="pres">
      <dgm:prSet presAssocID="{1AE619DE-55F3-44EA-A2F6-359F27B9D51E}" presName="sibTrans" presStyleLbl="sibTrans2D1" presStyleIdx="1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AU"/>
        </a:p>
      </dgm:t>
    </dgm:pt>
    <dgm:pt modelId="{465E7485-F9CD-4E55-BAC0-CA69C251C7F6}" type="pres">
      <dgm:prSet presAssocID="{1AE619DE-55F3-44EA-A2F6-359F27B9D51E}" presName="connectorText" presStyleLbl="sibTrans2D1" presStyleIdx="1" presStyleCnt="5"/>
      <dgm:spPr/>
      <dgm:t>
        <a:bodyPr/>
        <a:lstStyle/>
        <a:p>
          <a:endParaRPr lang="en-AU"/>
        </a:p>
      </dgm:t>
    </dgm:pt>
    <dgm:pt modelId="{640C1AC9-EA2E-47BE-B85C-6E82132AE5F5}" type="pres">
      <dgm:prSet presAssocID="{EE390318-A41D-49D1-90B4-26B441F15A6E}" presName="node" presStyleLbl="node1" presStyleIdx="2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AU"/>
        </a:p>
      </dgm:t>
    </dgm:pt>
    <dgm:pt modelId="{FBA95C0A-798B-45C1-B50B-50F048F3AEC6}" type="pres">
      <dgm:prSet presAssocID="{7BDE825F-CC0A-4CC9-852A-E9B80FE8C0A7}" presName="sibTrans" presStyleLbl="sibTrans2D1" presStyleIdx="2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AU"/>
        </a:p>
      </dgm:t>
    </dgm:pt>
    <dgm:pt modelId="{6A6683F8-D24A-445B-A4F2-F6DFB2BE1AB1}" type="pres">
      <dgm:prSet presAssocID="{7BDE825F-CC0A-4CC9-852A-E9B80FE8C0A7}" presName="connectorText" presStyleLbl="sibTrans2D1" presStyleIdx="2" presStyleCnt="5"/>
      <dgm:spPr/>
      <dgm:t>
        <a:bodyPr/>
        <a:lstStyle/>
        <a:p>
          <a:endParaRPr lang="en-AU"/>
        </a:p>
      </dgm:t>
    </dgm:pt>
    <dgm:pt modelId="{B28599BA-014C-4F05-8932-2D7AAC19F86D}" type="pres">
      <dgm:prSet presAssocID="{CC367225-38AC-4735-9A54-EE19561FA2DC}" presName="node" presStyleLbl="node1" presStyleIdx="3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AU"/>
        </a:p>
      </dgm:t>
    </dgm:pt>
    <dgm:pt modelId="{07416BCB-35B7-484D-A6DF-A5B288148C21}" type="pres">
      <dgm:prSet presAssocID="{DCDFA792-0965-40BB-AC03-466FDD35E7C1}" presName="sibTrans" presStyleLbl="sibTrans2D1" presStyleIdx="3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AU"/>
        </a:p>
      </dgm:t>
    </dgm:pt>
    <dgm:pt modelId="{D46B3444-0165-43A5-ADC4-B7C2E69F7A37}" type="pres">
      <dgm:prSet presAssocID="{DCDFA792-0965-40BB-AC03-466FDD35E7C1}" presName="connectorText" presStyleLbl="sibTrans2D1" presStyleIdx="3" presStyleCnt="5"/>
      <dgm:spPr/>
      <dgm:t>
        <a:bodyPr/>
        <a:lstStyle/>
        <a:p>
          <a:endParaRPr lang="en-AU"/>
        </a:p>
      </dgm:t>
    </dgm:pt>
    <dgm:pt modelId="{C2CF1590-5857-4AAA-AD4D-4E0C5A98095D}" type="pres">
      <dgm:prSet presAssocID="{4D08C404-A2CA-498C-A768-18E735225298}" presName="node" presStyleLbl="node1" presStyleIdx="4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AU"/>
        </a:p>
      </dgm:t>
    </dgm:pt>
    <dgm:pt modelId="{677D6590-238B-417E-A280-44E076F3509B}" type="pres">
      <dgm:prSet presAssocID="{DAEC31F8-3151-4FFB-BC72-085B373EE490}" presName="sibTrans" presStyleLbl="sibTrans2D1" presStyleIdx="4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AU"/>
        </a:p>
      </dgm:t>
    </dgm:pt>
    <dgm:pt modelId="{A6135BE3-7800-40A6-9182-73D4E7B2D183}" type="pres">
      <dgm:prSet presAssocID="{DAEC31F8-3151-4FFB-BC72-085B373EE490}" presName="connectorText" presStyleLbl="sibTrans2D1" presStyleIdx="4" presStyleCnt="5"/>
      <dgm:spPr/>
      <dgm:t>
        <a:bodyPr/>
        <a:lstStyle/>
        <a:p>
          <a:endParaRPr lang="en-AU"/>
        </a:p>
      </dgm:t>
    </dgm:pt>
  </dgm:ptLst>
  <dgm:cxnLst>
    <dgm:cxn modelId="{0C21CB9B-0A6B-4EAD-97AE-7CDB1D144369}" type="presOf" srcId="{4D08C404-A2CA-498C-A768-18E735225298}" destId="{C2CF1590-5857-4AAA-AD4D-4E0C5A98095D}" srcOrd="0" destOrd="0" presId="urn:microsoft.com/office/officeart/2005/8/layout/cycle2"/>
    <dgm:cxn modelId="{F9EE8612-DEC1-4AD4-80ED-B956B156ECF9}" type="presOf" srcId="{DAEC31F8-3151-4FFB-BC72-085B373EE490}" destId="{A6135BE3-7800-40A6-9182-73D4E7B2D183}" srcOrd="1" destOrd="0" presId="urn:microsoft.com/office/officeart/2005/8/layout/cycle2"/>
    <dgm:cxn modelId="{AFD11D6B-31E4-4A9A-8ADE-A200827F0474}" type="presOf" srcId="{EE390318-A41D-49D1-90B4-26B441F15A6E}" destId="{640C1AC9-EA2E-47BE-B85C-6E82132AE5F5}" srcOrd="0" destOrd="0" presId="urn:microsoft.com/office/officeart/2005/8/layout/cycle2"/>
    <dgm:cxn modelId="{41E90DD9-BDED-4407-A76B-BC5DC65FB19D}" type="presOf" srcId="{7BDE825F-CC0A-4CC9-852A-E9B80FE8C0A7}" destId="{FBA95C0A-798B-45C1-B50B-50F048F3AEC6}" srcOrd="0" destOrd="0" presId="urn:microsoft.com/office/officeart/2005/8/layout/cycle2"/>
    <dgm:cxn modelId="{DC6AF543-8C48-404B-8BD2-CFDBA8208633}" type="presOf" srcId="{DCDFA792-0965-40BB-AC03-466FDD35E7C1}" destId="{D46B3444-0165-43A5-ADC4-B7C2E69F7A37}" srcOrd="1" destOrd="0" presId="urn:microsoft.com/office/officeart/2005/8/layout/cycle2"/>
    <dgm:cxn modelId="{E38B0399-5AE9-4B8D-95A3-718AE9DC7FF3}" type="presOf" srcId="{CC367225-38AC-4735-9A54-EE19561FA2DC}" destId="{B28599BA-014C-4F05-8932-2D7AAC19F86D}" srcOrd="0" destOrd="0" presId="urn:microsoft.com/office/officeart/2005/8/layout/cycle2"/>
    <dgm:cxn modelId="{7069D55B-B32F-4A42-9A29-7A922FB21855}" type="presOf" srcId="{7BDE825F-CC0A-4CC9-852A-E9B80FE8C0A7}" destId="{6A6683F8-D24A-445B-A4F2-F6DFB2BE1AB1}" srcOrd="1" destOrd="0" presId="urn:microsoft.com/office/officeart/2005/8/layout/cycle2"/>
    <dgm:cxn modelId="{22AB89D4-CA41-4826-AB7A-F2DB0A622880}" type="presOf" srcId="{090C2E40-E4D9-4078-A363-36E8B9997865}" destId="{76596CAD-8F1B-4AA3-A3A5-AB8B6E4A8AB5}" srcOrd="0" destOrd="0" presId="urn:microsoft.com/office/officeart/2005/8/layout/cycle2"/>
    <dgm:cxn modelId="{6AD90020-BBA2-48DE-8ED7-269405E8A2F0}" srcId="{149387AF-2453-4F47-A7C7-EEED5D7E4422}" destId="{CC367225-38AC-4735-9A54-EE19561FA2DC}" srcOrd="3" destOrd="0" parTransId="{26F38B19-0FCD-4DF4-84C1-1DA844A251C0}" sibTransId="{DCDFA792-0965-40BB-AC03-466FDD35E7C1}"/>
    <dgm:cxn modelId="{3B405FC9-00F6-4551-9645-0C61E7FF1A4D}" type="presOf" srcId="{C00C7974-444B-4D66-AD88-0E272548ED8E}" destId="{CA1DEC34-F07A-462D-95C5-EF9CDC73A417}" srcOrd="0" destOrd="0" presId="urn:microsoft.com/office/officeart/2005/8/layout/cycle2"/>
    <dgm:cxn modelId="{9CD529F3-6707-411B-9421-D36D490E9586}" srcId="{149387AF-2453-4F47-A7C7-EEED5D7E4422}" destId="{C00C7974-444B-4D66-AD88-0E272548ED8E}" srcOrd="0" destOrd="0" parTransId="{7AF0A94B-91A7-40A1-A34E-45CB6C70386A}" sibTransId="{090C2E40-E4D9-4078-A363-36E8B9997865}"/>
    <dgm:cxn modelId="{72D9CF8B-56A5-4333-93A5-3ECE11FD9948}" type="presOf" srcId="{DAEC31F8-3151-4FFB-BC72-085B373EE490}" destId="{677D6590-238B-417E-A280-44E076F3509B}" srcOrd="0" destOrd="0" presId="urn:microsoft.com/office/officeart/2005/8/layout/cycle2"/>
    <dgm:cxn modelId="{1AE18F07-0B1E-46CD-AF09-881688C83F6D}" type="presOf" srcId="{DCDFA792-0965-40BB-AC03-466FDD35E7C1}" destId="{07416BCB-35B7-484D-A6DF-A5B288148C21}" srcOrd="0" destOrd="0" presId="urn:microsoft.com/office/officeart/2005/8/layout/cycle2"/>
    <dgm:cxn modelId="{EB3CEAF3-D0BD-4744-8B36-FAD4E97DE564}" srcId="{149387AF-2453-4F47-A7C7-EEED5D7E4422}" destId="{E49CF98B-420E-47E1-9C57-0C17C33FD54F}" srcOrd="1" destOrd="0" parTransId="{E38E0D01-B132-463B-9624-2A3D68129FBD}" sibTransId="{1AE619DE-55F3-44EA-A2F6-359F27B9D51E}"/>
    <dgm:cxn modelId="{AB6C0DD9-2188-4196-9220-5CF6E4F8CB78}" type="presOf" srcId="{1AE619DE-55F3-44EA-A2F6-359F27B9D51E}" destId="{BC247F17-712C-4402-B516-89345CF11743}" srcOrd="0" destOrd="0" presId="urn:microsoft.com/office/officeart/2005/8/layout/cycle2"/>
    <dgm:cxn modelId="{DBC9E266-AF40-409B-8C36-C13BF2E598CD}" srcId="{149387AF-2453-4F47-A7C7-EEED5D7E4422}" destId="{4D08C404-A2CA-498C-A768-18E735225298}" srcOrd="4" destOrd="0" parTransId="{98A2650D-621E-4A45-819D-DD31F34512D0}" sibTransId="{DAEC31F8-3151-4FFB-BC72-085B373EE490}"/>
    <dgm:cxn modelId="{B28C6096-EA55-4600-B0CD-23694FAF20D8}" type="presOf" srcId="{090C2E40-E4D9-4078-A363-36E8B9997865}" destId="{E51789D9-FB94-4E44-8D49-2E051EB15484}" srcOrd="1" destOrd="0" presId="urn:microsoft.com/office/officeart/2005/8/layout/cycle2"/>
    <dgm:cxn modelId="{2ACF3BB6-4DDE-4218-9D72-C598A7B70EB6}" type="presOf" srcId="{E49CF98B-420E-47E1-9C57-0C17C33FD54F}" destId="{079AEB1E-9F97-4ECE-BC4D-88EA4102B6E8}" srcOrd="0" destOrd="0" presId="urn:microsoft.com/office/officeart/2005/8/layout/cycle2"/>
    <dgm:cxn modelId="{3A699653-6027-48A9-BBD5-B862AD68A1D3}" type="presOf" srcId="{1AE619DE-55F3-44EA-A2F6-359F27B9D51E}" destId="{465E7485-F9CD-4E55-BAC0-CA69C251C7F6}" srcOrd="1" destOrd="0" presId="urn:microsoft.com/office/officeart/2005/8/layout/cycle2"/>
    <dgm:cxn modelId="{2BE24F19-317E-4C3C-9D6A-53F02675DE5C}" type="presOf" srcId="{149387AF-2453-4F47-A7C7-EEED5D7E4422}" destId="{D0386B47-E2B1-47BA-B6D4-6EB70EAD928B}" srcOrd="0" destOrd="0" presId="urn:microsoft.com/office/officeart/2005/8/layout/cycle2"/>
    <dgm:cxn modelId="{20DD92B3-827F-4539-9E0A-41D808292291}" srcId="{149387AF-2453-4F47-A7C7-EEED5D7E4422}" destId="{EE390318-A41D-49D1-90B4-26B441F15A6E}" srcOrd="2" destOrd="0" parTransId="{9C3CA7C2-1A84-4410-8D6D-8D0FD7B1F694}" sibTransId="{7BDE825F-CC0A-4CC9-852A-E9B80FE8C0A7}"/>
    <dgm:cxn modelId="{570471AC-6600-4B3E-9B4A-9F24F6C882D8}" type="presParOf" srcId="{D0386B47-E2B1-47BA-B6D4-6EB70EAD928B}" destId="{CA1DEC34-F07A-462D-95C5-EF9CDC73A417}" srcOrd="0" destOrd="0" presId="urn:microsoft.com/office/officeart/2005/8/layout/cycle2"/>
    <dgm:cxn modelId="{41D93AB9-3122-4C0D-A31D-80FE438CF349}" type="presParOf" srcId="{D0386B47-E2B1-47BA-B6D4-6EB70EAD928B}" destId="{76596CAD-8F1B-4AA3-A3A5-AB8B6E4A8AB5}" srcOrd="1" destOrd="0" presId="urn:microsoft.com/office/officeart/2005/8/layout/cycle2"/>
    <dgm:cxn modelId="{ED8C7197-1CBA-4EAD-BA14-369716F280F2}" type="presParOf" srcId="{76596CAD-8F1B-4AA3-A3A5-AB8B6E4A8AB5}" destId="{E51789D9-FB94-4E44-8D49-2E051EB15484}" srcOrd="0" destOrd="0" presId="urn:microsoft.com/office/officeart/2005/8/layout/cycle2"/>
    <dgm:cxn modelId="{727E03AD-9869-4AEB-A74B-8293B6F978B5}" type="presParOf" srcId="{D0386B47-E2B1-47BA-B6D4-6EB70EAD928B}" destId="{079AEB1E-9F97-4ECE-BC4D-88EA4102B6E8}" srcOrd="2" destOrd="0" presId="urn:microsoft.com/office/officeart/2005/8/layout/cycle2"/>
    <dgm:cxn modelId="{C74FB21B-9636-4163-B929-9C87B097931C}" type="presParOf" srcId="{D0386B47-E2B1-47BA-B6D4-6EB70EAD928B}" destId="{BC247F17-712C-4402-B516-89345CF11743}" srcOrd="3" destOrd="0" presId="urn:microsoft.com/office/officeart/2005/8/layout/cycle2"/>
    <dgm:cxn modelId="{50ABCB90-BB98-476E-95DE-E44C58839EA3}" type="presParOf" srcId="{BC247F17-712C-4402-B516-89345CF11743}" destId="{465E7485-F9CD-4E55-BAC0-CA69C251C7F6}" srcOrd="0" destOrd="0" presId="urn:microsoft.com/office/officeart/2005/8/layout/cycle2"/>
    <dgm:cxn modelId="{6C4A3722-2978-49BA-805D-724463F14CFD}" type="presParOf" srcId="{D0386B47-E2B1-47BA-B6D4-6EB70EAD928B}" destId="{640C1AC9-EA2E-47BE-B85C-6E82132AE5F5}" srcOrd="4" destOrd="0" presId="urn:microsoft.com/office/officeart/2005/8/layout/cycle2"/>
    <dgm:cxn modelId="{1C19F85C-0099-478E-90C2-5350D3FDFB3E}" type="presParOf" srcId="{D0386B47-E2B1-47BA-B6D4-6EB70EAD928B}" destId="{FBA95C0A-798B-45C1-B50B-50F048F3AEC6}" srcOrd="5" destOrd="0" presId="urn:microsoft.com/office/officeart/2005/8/layout/cycle2"/>
    <dgm:cxn modelId="{6655D5AC-DB61-4D84-850E-0BA3BED9D94C}" type="presParOf" srcId="{FBA95C0A-798B-45C1-B50B-50F048F3AEC6}" destId="{6A6683F8-D24A-445B-A4F2-F6DFB2BE1AB1}" srcOrd="0" destOrd="0" presId="urn:microsoft.com/office/officeart/2005/8/layout/cycle2"/>
    <dgm:cxn modelId="{CE208E77-8024-4F74-AA81-D84F468C5F7A}" type="presParOf" srcId="{D0386B47-E2B1-47BA-B6D4-6EB70EAD928B}" destId="{B28599BA-014C-4F05-8932-2D7AAC19F86D}" srcOrd="6" destOrd="0" presId="urn:microsoft.com/office/officeart/2005/8/layout/cycle2"/>
    <dgm:cxn modelId="{0F0C8618-CB84-44EA-AC3C-51A7009CFEE6}" type="presParOf" srcId="{D0386B47-E2B1-47BA-B6D4-6EB70EAD928B}" destId="{07416BCB-35B7-484D-A6DF-A5B288148C21}" srcOrd="7" destOrd="0" presId="urn:microsoft.com/office/officeart/2005/8/layout/cycle2"/>
    <dgm:cxn modelId="{20EA9EAF-7B49-4937-955D-820E4835CB51}" type="presParOf" srcId="{07416BCB-35B7-484D-A6DF-A5B288148C21}" destId="{D46B3444-0165-43A5-ADC4-B7C2E69F7A37}" srcOrd="0" destOrd="0" presId="urn:microsoft.com/office/officeart/2005/8/layout/cycle2"/>
    <dgm:cxn modelId="{06A70862-1D1D-4791-A1D2-03D9FFC48E0E}" type="presParOf" srcId="{D0386B47-E2B1-47BA-B6D4-6EB70EAD928B}" destId="{C2CF1590-5857-4AAA-AD4D-4E0C5A98095D}" srcOrd="8" destOrd="0" presId="urn:microsoft.com/office/officeart/2005/8/layout/cycle2"/>
    <dgm:cxn modelId="{5C34E250-D728-4862-82FA-8BD54CA0637B}" type="presParOf" srcId="{D0386B47-E2B1-47BA-B6D4-6EB70EAD928B}" destId="{677D6590-238B-417E-A280-44E076F3509B}" srcOrd="9" destOrd="0" presId="urn:microsoft.com/office/officeart/2005/8/layout/cycle2"/>
    <dgm:cxn modelId="{BF088DD1-CF95-4447-ABE2-5485C7AEB78D}" type="presParOf" srcId="{677D6590-238B-417E-A280-44E076F3509B}" destId="{A6135BE3-7800-40A6-9182-73D4E7B2D183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9387AF-2453-4F47-A7C7-EEED5D7E4422}" type="doc">
      <dgm:prSet loTypeId="urn:microsoft.com/office/officeart/2005/8/layout/cycle2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C00C7974-444B-4D66-AD88-0E272548ED8E}">
      <dgm:prSet/>
      <dgm:spPr>
        <a:xfrm>
          <a:off x="3151188" y="417"/>
          <a:ext cx="1362271" cy="1362271"/>
        </a:xfrm>
        <a:solidFill>
          <a:srgbClr val="F79646">
            <a:lumMod val="75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1. Plan</a:t>
          </a:r>
          <a:endParaRPr lang="en-A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AF0A94B-91A7-40A1-A34E-45CB6C70386A}" type="parTrans" cxnId="{9CD529F3-6707-411B-9421-D36D490E9586}">
      <dgm:prSet/>
      <dgm:spPr/>
      <dgm:t>
        <a:bodyPr/>
        <a:lstStyle/>
        <a:p>
          <a:endParaRPr lang="en-AU"/>
        </a:p>
      </dgm:t>
    </dgm:pt>
    <dgm:pt modelId="{090C2E40-E4D9-4078-A363-36E8B9997865}" type="sibTrans" cxnId="{9CD529F3-6707-411B-9421-D36D490E9586}">
      <dgm:prSet/>
      <dgm:spPr>
        <a:xfrm rot="2160000">
          <a:off x="4470424" y="1046857"/>
          <a:ext cx="362211" cy="459766"/>
        </a:xfrm>
        <a:solidFill>
          <a:sysClr val="windowText" lastClr="0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A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EE390318-A41D-49D1-90B4-26B441F15A6E}">
      <dgm:prSet/>
      <dgm:spPr>
        <a:xfrm>
          <a:off x="4174033" y="3148409"/>
          <a:ext cx="1362271" cy="1362271"/>
        </a:xfrm>
        <a:solidFill>
          <a:srgbClr val="FF33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3. Search</a:t>
          </a:r>
          <a:endParaRPr lang="en-A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9C3CA7C2-1A84-4410-8D6D-8D0FD7B1F694}" type="parTrans" cxnId="{20DD92B3-827F-4539-9E0A-41D808292291}">
      <dgm:prSet/>
      <dgm:spPr/>
      <dgm:t>
        <a:bodyPr/>
        <a:lstStyle/>
        <a:p>
          <a:endParaRPr lang="en-AU"/>
        </a:p>
      </dgm:t>
    </dgm:pt>
    <dgm:pt modelId="{7BDE825F-CC0A-4CC9-852A-E9B80FE8C0A7}" type="sibTrans" cxnId="{20DD92B3-827F-4539-9E0A-41D808292291}">
      <dgm:prSet/>
      <dgm:spPr>
        <a:xfrm rot="10800000">
          <a:off x="3661470" y="3599661"/>
          <a:ext cx="362211" cy="459766"/>
        </a:xfrm>
        <a:solidFill>
          <a:sysClr val="windowText" lastClr="0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A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C367225-38AC-4735-9A54-EE19561FA2DC}">
      <dgm:prSet/>
      <dgm:spPr>
        <a:xfrm>
          <a:off x="2128344" y="3148409"/>
          <a:ext cx="1362271" cy="1362271"/>
        </a:xfr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4. Evaluate results</a:t>
          </a:r>
          <a:endParaRPr lang="en-A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26F38B19-0FCD-4DF4-84C1-1DA844A251C0}" type="parTrans" cxnId="{6AD90020-BBA2-48DE-8ED7-269405E8A2F0}">
      <dgm:prSet/>
      <dgm:spPr/>
      <dgm:t>
        <a:bodyPr/>
        <a:lstStyle/>
        <a:p>
          <a:endParaRPr lang="en-AU"/>
        </a:p>
      </dgm:t>
    </dgm:pt>
    <dgm:pt modelId="{DCDFA792-0965-40BB-AC03-466FDD35E7C1}" type="sibTrans" cxnId="{6AD90020-BBA2-48DE-8ED7-269405E8A2F0}">
      <dgm:prSet/>
      <dgm:spPr>
        <a:xfrm rot="15120000">
          <a:off x="2315465" y="2636628"/>
          <a:ext cx="362211" cy="459766"/>
        </a:xfrm>
        <a:solidFill>
          <a:sysClr val="windowText" lastClr="0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A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D08C404-A2CA-498C-A768-18E735225298}">
      <dgm:prSet/>
      <dgm:spPr>
        <a:xfrm>
          <a:off x="1496191" y="1202843"/>
          <a:ext cx="1362271" cy="1362271"/>
        </a:xfr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5. Document</a:t>
          </a:r>
          <a:endParaRPr lang="en-A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98A2650D-621E-4A45-819D-DD31F34512D0}" type="parTrans" cxnId="{DBC9E266-AF40-409B-8C36-C13BF2E598CD}">
      <dgm:prSet/>
      <dgm:spPr/>
      <dgm:t>
        <a:bodyPr/>
        <a:lstStyle/>
        <a:p>
          <a:endParaRPr lang="en-AU"/>
        </a:p>
      </dgm:t>
    </dgm:pt>
    <dgm:pt modelId="{DAEC31F8-3151-4FFB-BC72-085B373EE490}" type="sibTrans" cxnId="{DBC9E266-AF40-409B-8C36-C13BF2E598CD}">
      <dgm:prSet/>
      <dgm:spPr>
        <a:xfrm rot="19440000">
          <a:off x="2815426" y="1058908"/>
          <a:ext cx="362211" cy="459766"/>
        </a:xfrm>
        <a:solidFill>
          <a:sysClr val="windowText" lastClr="0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A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E49CF98B-420E-47E1-9C57-0C17C33FD54F}">
      <dgm:prSet/>
      <dgm:spPr>
        <a:xfrm>
          <a:off x="4806185" y="1202843"/>
          <a:ext cx="1362271" cy="1362271"/>
        </a:xfr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2. Identify sources</a:t>
          </a:r>
          <a:endParaRPr lang="en-A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E38E0D01-B132-463B-9624-2A3D68129FBD}" type="parTrans" cxnId="{EB3CEAF3-D0BD-4744-8B36-FAD4E97DE564}">
      <dgm:prSet/>
      <dgm:spPr/>
      <dgm:t>
        <a:bodyPr/>
        <a:lstStyle/>
        <a:p>
          <a:endParaRPr lang="en-AU"/>
        </a:p>
      </dgm:t>
    </dgm:pt>
    <dgm:pt modelId="{1AE619DE-55F3-44EA-A2F6-359F27B9D51E}" type="sibTrans" cxnId="{EB3CEAF3-D0BD-4744-8B36-FAD4E97DE564}">
      <dgm:prSet/>
      <dgm:spPr>
        <a:xfrm rot="6480000">
          <a:off x="4993307" y="2617129"/>
          <a:ext cx="362211" cy="459766"/>
        </a:xfrm>
        <a:solidFill>
          <a:sysClr val="windowText" lastClr="0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A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D0386B47-E2B1-47BA-B6D4-6EB70EAD928B}" type="pres">
      <dgm:prSet presAssocID="{149387AF-2453-4F47-A7C7-EEED5D7E442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CA1DEC34-F07A-462D-95C5-EF9CDC73A417}" type="pres">
      <dgm:prSet presAssocID="{C00C7974-444B-4D66-AD88-0E272548ED8E}" presName="node" presStyleLbl="node1" presStyleIdx="0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AU"/>
        </a:p>
      </dgm:t>
    </dgm:pt>
    <dgm:pt modelId="{76596CAD-8F1B-4AA3-A3A5-AB8B6E4A8AB5}" type="pres">
      <dgm:prSet presAssocID="{090C2E40-E4D9-4078-A363-36E8B9997865}" presName="sibTrans" presStyleLbl="sibTrans2D1" presStyleIdx="0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AU"/>
        </a:p>
      </dgm:t>
    </dgm:pt>
    <dgm:pt modelId="{E51789D9-FB94-4E44-8D49-2E051EB15484}" type="pres">
      <dgm:prSet presAssocID="{090C2E40-E4D9-4078-A363-36E8B9997865}" presName="connectorText" presStyleLbl="sibTrans2D1" presStyleIdx="0" presStyleCnt="5"/>
      <dgm:spPr/>
      <dgm:t>
        <a:bodyPr/>
        <a:lstStyle/>
        <a:p>
          <a:endParaRPr lang="en-AU"/>
        </a:p>
      </dgm:t>
    </dgm:pt>
    <dgm:pt modelId="{079AEB1E-9F97-4ECE-BC4D-88EA4102B6E8}" type="pres">
      <dgm:prSet presAssocID="{E49CF98B-420E-47E1-9C57-0C17C33FD54F}" presName="node" presStyleLbl="node1" presStyleIdx="1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AU"/>
        </a:p>
      </dgm:t>
    </dgm:pt>
    <dgm:pt modelId="{BC247F17-712C-4402-B516-89345CF11743}" type="pres">
      <dgm:prSet presAssocID="{1AE619DE-55F3-44EA-A2F6-359F27B9D51E}" presName="sibTrans" presStyleLbl="sibTrans2D1" presStyleIdx="1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AU"/>
        </a:p>
      </dgm:t>
    </dgm:pt>
    <dgm:pt modelId="{465E7485-F9CD-4E55-BAC0-CA69C251C7F6}" type="pres">
      <dgm:prSet presAssocID="{1AE619DE-55F3-44EA-A2F6-359F27B9D51E}" presName="connectorText" presStyleLbl="sibTrans2D1" presStyleIdx="1" presStyleCnt="5"/>
      <dgm:spPr/>
      <dgm:t>
        <a:bodyPr/>
        <a:lstStyle/>
        <a:p>
          <a:endParaRPr lang="en-AU"/>
        </a:p>
      </dgm:t>
    </dgm:pt>
    <dgm:pt modelId="{640C1AC9-EA2E-47BE-B85C-6E82132AE5F5}" type="pres">
      <dgm:prSet presAssocID="{EE390318-A41D-49D1-90B4-26B441F15A6E}" presName="node" presStyleLbl="node1" presStyleIdx="2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AU"/>
        </a:p>
      </dgm:t>
    </dgm:pt>
    <dgm:pt modelId="{FBA95C0A-798B-45C1-B50B-50F048F3AEC6}" type="pres">
      <dgm:prSet presAssocID="{7BDE825F-CC0A-4CC9-852A-E9B80FE8C0A7}" presName="sibTrans" presStyleLbl="sibTrans2D1" presStyleIdx="2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AU"/>
        </a:p>
      </dgm:t>
    </dgm:pt>
    <dgm:pt modelId="{6A6683F8-D24A-445B-A4F2-F6DFB2BE1AB1}" type="pres">
      <dgm:prSet presAssocID="{7BDE825F-CC0A-4CC9-852A-E9B80FE8C0A7}" presName="connectorText" presStyleLbl="sibTrans2D1" presStyleIdx="2" presStyleCnt="5"/>
      <dgm:spPr/>
      <dgm:t>
        <a:bodyPr/>
        <a:lstStyle/>
        <a:p>
          <a:endParaRPr lang="en-AU"/>
        </a:p>
      </dgm:t>
    </dgm:pt>
    <dgm:pt modelId="{B28599BA-014C-4F05-8932-2D7AAC19F86D}" type="pres">
      <dgm:prSet presAssocID="{CC367225-38AC-4735-9A54-EE19561FA2DC}" presName="node" presStyleLbl="node1" presStyleIdx="3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AU"/>
        </a:p>
      </dgm:t>
    </dgm:pt>
    <dgm:pt modelId="{07416BCB-35B7-484D-A6DF-A5B288148C21}" type="pres">
      <dgm:prSet presAssocID="{DCDFA792-0965-40BB-AC03-466FDD35E7C1}" presName="sibTrans" presStyleLbl="sibTrans2D1" presStyleIdx="3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AU"/>
        </a:p>
      </dgm:t>
    </dgm:pt>
    <dgm:pt modelId="{D46B3444-0165-43A5-ADC4-B7C2E69F7A37}" type="pres">
      <dgm:prSet presAssocID="{DCDFA792-0965-40BB-AC03-466FDD35E7C1}" presName="connectorText" presStyleLbl="sibTrans2D1" presStyleIdx="3" presStyleCnt="5"/>
      <dgm:spPr/>
      <dgm:t>
        <a:bodyPr/>
        <a:lstStyle/>
        <a:p>
          <a:endParaRPr lang="en-AU"/>
        </a:p>
      </dgm:t>
    </dgm:pt>
    <dgm:pt modelId="{C2CF1590-5857-4AAA-AD4D-4E0C5A98095D}" type="pres">
      <dgm:prSet presAssocID="{4D08C404-A2CA-498C-A768-18E735225298}" presName="node" presStyleLbl="node1" presStyleIdx="4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AU"/>
        </a:p>
      </dgm:t>
    </dgm:pt>
    <dgm:pt modelId="{677D6590-238B-417E-A280-44E076F3509B}" type="pres">
      <dgm:prSet presAssocID="{DAEC31F8-3151-4FFB-BC72-085B373EE490}" presName="sibTrans" presStyleLbl="sibTrans2D1" presStyleIdx="4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AU"/>
        </a:p>
      </dgm:t>
    </dgm:pt>
    <dgm:pt modelId="{A6135BE3-7800-40A6-9182-73D4E7B2D183}" type="pres">
      <dgm:prSet presAssocID="{DAEC31F8-3151-4FFB-BC72-085B373EE490}" presName="connectorText" presStyleLbl="sibTrans2D1" presStyleIdx="4" presStyleCnt="5"/>
      <dgm:spPr/>
      <dgm:t>
        <a:bodyPr/>
        <a:lstStyle/>
        <a:p>
          <a:endParaRPr lang="en-AU"/>
        </a:p>
      </dgm:t>
    </dgm:pt>
  </dgm:ptLst>
  <dgm:cxnLst>
    <dgm:cxn modelId="{70D681AB-0991-450F-AE47-B4D3B87097B5}" type="presOf" srcId="{090C2E40-E4D9-4078-A363-36E8B9997865}" destId="{76596CAD-8F1B-4AA3-A3A5-AB8B6E4A8AB5}" srcOrd="0" destOrd="0" presId="urn:microsoft.com/office/officeart/2005/8/layout/cycle2"/>
    <dgm:cxn modelId="{960880DF-7D86-4ED9-A78C-E7579BEA2577}" type="presOf" srcId="{EE390318-A41D-49D1-90B4-26B441F15A6E}" destId="{640C1AC9-EA2E-47BE-B85C-6E82132AE5F5}" srcOrd="0" destOrd="0" presId="urn:microsoft.com/office/officeart/2005/8/layout/cycle2"/>
    <dgm:cxn modelId="{F941576B-3684-4AE5-B0D0-E01ADCE29FD9}" type="presOf" srcId="{4D08C404-A2CA-498C-A768-18E735225298}" destId="{C2CF1590-5857-4AAA-AD4D-4E0C5A98095D}" srcOrd="0" destOrd="0" presId="urn:microsoft.com/office/officeart/2005/8/layout/cycle2"/>
    <dgm:cxn modelId="{6AD90020-BBA2-48DE-8ED7-269405E8A2F0}" srcId="{149387AF-2453-4F47-A7C7-EEED5D7E4422}" destId="{CC367225-38AC-4735-9A54-EE19561FA2DC}" srcOrd="3" destOrd="0" parTransId="{26F38B19-0FCD-4DF4-84C1-1DA844A251C0}" sibTransId="{DCDFA792-0965-40BB-AC03-466FDD35E7C1}"/>
    <dgm:cxn modelId="{BB488112-40D5-4779-B67C-5221EE1F2114}" type="presOf" srcId="{E49CF98B-420E-47E1-9C57-0C17C33FD54F}" destId="{079AEB1E-9F97-4ECE-BC4D-88EA4102B6E8}" srcOrd="0" destOrd="0" presId="urn:microsoft.com/office/officeart/2005/8/layout/cycle2"/>
    <dgm:cxn modelId="{5EBD58BB-8A0F-4861-A6AF-02E8F5339CC5}" type="presOf" srcId="{7BDE825F-CC0A-4CC9-852A-E9B80FE8C0A7}" destId="{6A6683F8-D24A-445B-A4F2-F6DFB2BE1AB1}" srcOrd="1" destOrd="0" presId="urn:microsoft.com/office/officeart/2005/8/layout/cycle2"/>
    <dgm:cxn modelId="{42E60873-1DD4-4DA1-87E6-46B751303FB7}" type="presOf" srcId="{DCDFA792-0965-40BB-AC03-466FDD35E7C1}" destId="{07416BCB-35B7-484D-A6DF-A5B288148C21}" srcOrd="0" destOrd="0" presId="urn:microsoft.com/office/officeart/2005/8/layout/cycle2"/>
    <dgm:cxn modelId="{5CAB2260-3E2D-4CF7-BD44-5046D4231279}" type="presOf" srcId="{DAEC31F8-3151-4FFB-BC72-085B373EE490}" destId="{A6135BE3-7800-40A6-9182-73D4E7B2D183}" srcOrd="1" destOrd="0" presId="urn:microsoft.com/office/officeart/2005/8/layout/cycle2"/>
    <dgm:cxn modelId="{CC38E67D-3D50-4A86-B60D-49D4EA9F7EB2}" type="presOf" srcId="{C00C7974-444B-4D66-AD88-0E272548ED8E}" destId="{CA1DEC34-F07A-462D-95C5-EF9CDC73A417}" srcOrd="0" destOrd="0" presId="urn:microsoft.com/office/officeart/2005/8/layout/cycle2"/>
    <dgm:cxn modelId="{9CD529F3-6707-411B-9421-D36D490E9586}" srcId="{149387AF-2453-4F47-A7C7-EEED5D7E4422}" destId="{C00C7974-444B-4D66-AD88-0E272548ED8E}" srcOrd="0" destOrd="0" parTransId="{7AF0A94B-91A7-40A1-A34E-45CB6C70386A}" sibTransId="{090C2E40-E4D9-4078-A363-36E8B9997865}"/>
    <dgm:cxn modelId="{8773DBDE-F172-49BB-A978-CC40AA526361}" type="presOf" srcId="{1AE619DE-55F3-44EA-A2F6-359F27B9D51E}" destId="{BC247F17-712C-4402-B516-89345CF11743}" srcOrd="0" destOrd="0" presId="urn:microsoft.com/office/officeart/2005/8/layout/cycle2"/>
    <dgm:cxn modelId="{0D822B28-8E22-4CBB-ABBD-F171BEBDBBC1}" type="presOf" srcId="{DAEC31F8-3151-4FFB-BC72-085B373EE490}" destId="{677D6590-238B-417E-A280-44E076F3509B}" srcOrd="0" destOrd="0" presId="urn:microsoft.com/office/officeart/2005/8/layout/cycle2"/>
    <dgm:cxn modelId="{EB3CEAF3-D0BD-4744-8B36-FAD4E97DE564}" srcId="{149387AF-2453-4F47-A7C7-EEED5D7E4422}" destId="{E49CF98B-420E-47E1-9C57-0C17C33FD54F}" srcOrd="1" destOrd="0" parTransId="{E38E0D01-B132-463B-9624-2A3D68129FBD}" sibTransId="{1AE619DE-55F3-44EA-A2F6-359F27B9D51E}"/>
    <dgm:cxn modelId="{6A9D177B-D128-4515-949A-542B7D0C5CA7}" type="presOf" srcId="{090C2E40-E4D9-4078-A363-36E8B9997865}" destId="{E51789D9-FB94-4E44-8D49-2E051EB15484}" srcOrd="1" destOrd="0" presId="urn:microsoft.com/office/officeart/2005/8/layout/cycle2"/>
    <dgm:cxn modelId="{362FE353-B6AD-4C9A-88E8-124D8EB48DF1}" type="presOf" srcId="{7BDE825F-CC0A-4CC9-852A-E9B80FE8C0A7}" destId="{FBA95C0A-798B-45C1-B50B-50F048F3AEC6}" srcOrd="0" destOrd="0" presId="urn:microsoft.com/office/officeart/2005/8/layout/cycle2"/>
    <dgm:cxn modelId="{050B7C3E-30A3-4443-9996-8B519025A10D}" type="presOf" srcId="{1AE619DE-55F3-44EA-A2F6-359F27B9D51E}" destId="{465E7485-F9CD-4E55-BAC0-CA69C251C7F6}" srcOrd="1" destOrd="0" presId="urn:microsoft.com/office/officeart/2005/8/layout/cycle2"/>
    <dgm:cxn modelId="{4A10A77B-AF96-4524-97BF-B9B6C86F5010}" type="presOf" srcId="{DCDFA792-0965-40BB-AC03-466FDD35E7C1}" destId="{D46B3444-0165-43A5-ADC4-B7C2E69F7A37}" srcOrd="1" destOrd="0" presId="urn:microsoft.com/office/officeart/2005/8/layout/cycle2"/>
    <dgm:cxn modelId="{DBC9E266-AF40-409B-8C36-C13BF2E598CD}" srcId="{149387AF-2453-4F47-A7C7-EEED5D7E4422}" destId="{4D08C404-A2CA-498C-A768-18E735225298}" srcOrd="4" destOrd="0" parTransId="{98A2650D-621E-4A45-819D-DD31F34512D0}" sibTransId="{DAEC31F8-3151-4FFB-BC72-085B373EE490}"/>
    <dgm:cxn modelId="{9234EEE1-8984-4281-B826-D0B66AF25703}" type="presOf" srcId="{CC367225-38AC-4735-9A54-EE19561FA2DC}" destId="{B28599BA-014C-4F05-8932-2D7AAC19F86D}" srcOrd="0" destOrd="0" presId="urn:microsoft.com/office/officeart/2005/8/layout/cycle2"/>
    <dgm:cxn modelId="{93625D3C-A5D8-4A71-BDE0-11AD10585556}" type="presOf" srcId="{149387AF-2453-4F47-A7C7-EEED5D7E4422}" destId="{D0386B47-E2B1-47BA-B6D4-6EB70EAD928B}" srcOrd="0" destOrd="0" presId="urn:microsoft.com/office/officeart/2005/8/layout/cycle2"/>
    <dgm:cxn modelId="{20DD92B3-827F-4539-9E0A-41D808292291}" srcId="{149387AF-2453-4F47-A7C7-EEED5D7E4422}" destId="{EE390318-A41D-49D1-90B4-26B441F15A6E}" srcOrd="2" destOrd="0" parTransId="{9C3CA7C2-1A84-4410-8D6D-8D0FD7B1F694}" sibTransId="{7BDE825F-CC0A-4CC9-852A-E9B80FE8C0A7}"/>
    <dgm:cxn modelId="{33CD45AC-1BF6-47C4-855E-D7177B456F1F}" type="presParOf" srcId="{D0386B47-E2B1-47BA-B6D4-6EB70EAD928B}" destId="{CA1DEC34-F07A-462D-95C5-EF9CDC73A417}" srcOrd="0" destOrd="0" presId="urn:microsoft.com/office/officeart/2005/8/layout/cycle2"/>
    <dgm:cxn modelId="{D3DA2719-0EBB-4930-BD1D-11DCD0AC1800}" type="presParOf" srcId="{D0386B47-E2B1-47BA-B6D4-6EB70EAD928B}" destId="{76596CAD-8F1B-4AA3-A3A5-AB8B6E4A8AB5}" srcOrd="1" destOrd="0" presId="urn:microsoft.com/office/officeart/2005/8/layout/cycle2"/>
    <dgm:cxn modelId="{365F0EC4-AAE2-46C5-99E2-EFCD7A7238B8}" type="presParOf" srcId="{76596CAD-8F1B-4AA3-A3A5-AB8B6E4A8AB5}" destId="{E51789D9-FB94-4E44-8D49-2E051EB15484}" srcOrd="0" destOrd="0" presId="urn:microsoft.com/office/officeart/2005/8/layout/cycle2"/>
    <dgm:cxn modelId="{4C88B228-DD54-42E7-A800-519C95142157}" type="presParOf" srcId="{D0386B47-E2B1-47BA-B6D4-6EB70EAD928B}" destId="{079AEB1E-9F97-4ECE-BC4D-88EA4102B6E8}" srcOrd="2" destOrd="0" presId="urn:microsoft.com/office/officeart/2005/8/layout/cycle2"/>
    <dgm:cxn modelId="{71B356E7-4E7A-47E1-87BB-116F2E7F7E57}" type="presParOf" srcId="{D0386B47-E2B1-47BA-B6D4-6EB70EAD928B}" destId="{BC247F17-712C-4402-B516-89345CF11743}" srcOrd="3" destOrd="0" presId="urn:microsoft.com/office/officeart/2005/8/layout/cycle2"/>
    <dgm:cxn modelId="{F0126D52-3CA8-401E-B4D6-3878CD18A6DE}" type="presParOf" srcId="{BC247F17-712C-4402-B516-89345CF11743}" destId="{465E7485-F9CD-4E55-BAC0-CA69C251C7F6}" srcOrd="0" destOrd="0" presId="urn:microsoft.com/office/officeart/2005/8/layout/cycle2"/>
    <dgm:cxn modelId="{B4F25DF6-419E-4289-9F62-CA9A0B3C501A}" type="presParOf" srcId="{D0386B47-E2B1-47BA-B6D4-6EB70EAD928B}" destId="{640C1AC9-EA2E-47BE-B85C-6E82132AE5F5}" srcOrd="4" destOrd="0" presId="urn:microsoft.com/office/officeart/2005/8/layout/cycle2"/>
    <dgm:cxn modelId="{F9D21184-8A8D-4D9D-A7FC-385C857EFC7A}" type="presParOf" srcId="{D0386B47-E2B1-47BA-B6D4-6EB70EAD928B}" destId="{FBA95C0A-798B-45C1-B50B-50F048F3AEC6}" srcOrd="5" destOrd="0" presId="urn:microsoft.com/office/officeart/2005/8/layout/cycle2"/>
    <dgm:cxn modelId="{AB83ADA6-5055-4B82-A1B6-E9BB614AED84}" type="presParOf" srcId="{FBA95C0A-798B-45C1-B50B-50F048F3AEC6}" destId="{6A6683F8-D24A-445B-A4F2-F6DFB2BE1AB1}" srcOrd="0" destOrd="0" presId="urn:microsoft.com/office/officeart/2005/8/layout/cycle2"/>
    <dgm:cxn modelId="{CF59E68C-B671-47C0-883F-378BB4911EEF}" type="presParOf" srcId="{D0386B47-E2B1-47BA-B6D4-6EB70EAD928B}" destId="{B28599BA-014C-4F05-8932-2D7AAC19F86D}" srcOrd="6" destOrd="0" presId="urn:microsoft.com/office/officeart/2005/8/layout/cycle2"/>
    <dgm:cxn modelId="{A9F8EF42-873A-4650-B2FE-15BB04AB76A2}" type="presParOf" srcId="{D0386B47-E2B1-47BA-B6D4-6EB70EAD928B}" destId="{07416BCB-35B7-484D-A6DF-A5B288148C21}" srcOrd="7" destOrd="0" presId="urn:microsoft.com/office/officeart/2005/8/layout/cycle2"/>
    <dgm:cxn modelId="{81812CC2-6FF0-4D1C-9B4D-96AEED8B436C}" type="presParOf" srcId="{07416BCB-35B7-484D-A6DF-A5B288148C21}" destId="{D46B3444-0165-43A5-ADC4-B7C2E69F7A37}" srcOrd="0" destOrd="0" presId="urn:microsoft.com/office/officeart/2005/8/layout/cycle2"/>
    <dgm:cxn modelId="{43EFEE96-B505-4BDA-B2D9-14D46ADC3645}" type="presParOf" srcId="{D0386B47-E2B1-47BA-B6D4-6EB70EAD928B}" destId="{C2CF1590-5857-4AAA-AD4D-4E0C5A98095D}" srcOrd="8" destOrd="0" presId="urn:microsoft.com/office/officeart/2005/8/layout/cycle2"/>
    <dgm:cxn modelId="{022BAB6E-B40E-478B-A08D-6F9A3138EBA6}" type="presParOf" srcId="{D0386B47-E2B1-47BA-B6D4-6EB70EAD928B}" destId="{677D6590-238B-417E-A280-44E076F3509B}" srcOrd="9" destOrd="0" presId="urn:microsoft.com/office/officeart/2005/8/layout/cycle2"/>
    <dgm:cxn modelId="{1D4A0DAB-AA90-4D37-A3A6-66992861D806}" type="presParOf" srcId="{677D6590-238B-417E-A280-44E076F3509B}" destId="{A6135BE3-7800-40A6-9182-73D4E7B2D183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DEC34-F07A-462D-95C5-EF9CDC73A417}">
      <dsp:nvSpPr>
        <dsp:cNvPr id="0" name=""/>
        <dsp:cNvSpPr/>
      </dsp:nvSpPr>
      <dsp:spPr>
        <a:xfrm>
          <a:off x="1926850" y="397"/>
          <a:ext cx="1362676" cy="1362676"/>
        </a:xfrm>
        <a:prstGeom prst="ellipse">
          <a:avLst/>
        </a:prstGeom>
        <a:solidFill>
          <a:srgbClr val="F79646">
            <a:lumMod val="75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1. Plan</a:t>
          </a:r>
          <a:endParaRPr lang="en-AU" sz="17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126409" y="199956"/>
        <a:ext cx="963558" cy="963558"/>
      </dsp:txXfrm>
    </dsp:sp>
    <dsp:sp modelId="{76596CAD-8F1B-4AA3-A3A5-AB8B6E4A8AB5}">
      <dsp:nvSpPr>
        <dsp:cNvPr id="0" name=""/>
        <dsp:cNvSpPr/>
      </dsp:nvSpPr>
      <dsp:spPr>
        <a:xfrm rot="2160000">
          <a:off x="3246370" y="1046907"/>
          <a:ext cx="361870" cy="459903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256737" y="1106983"/>
        <a:ext cx="253309" cy="275941"/>
      </dsp:txXfrm>
    </dsp:sp>
    <dsp:sp modelId="{079AEB1E-9F97-4ECE-BC4D-88EA4102B6E8}">
      <dsp:nvSpPr>
        <dsp:cNvPr id="0" name=""/>
        <dsp:cNvSpPr/>
      </dsp:nvSpPr>
      <dsp:spPr>
        <a:xfrm>
          <a:off x="3581655" y="1202683"/>
          <a:ext cx="1362676" cy="1362676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2. Identify sources</a:t>
          </a:r>
          <a:endParaRPr lang="en-AU" sz="17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781214" y="1402242"/>
        <a:ext cx="963558" cy="963558"/>
      </dsp:txXfrm>
    </dsp:sp>
    <dsp:sp modelId="{BC247F17-712C-4402-B516-89345CF11743}">
      <dsp:nvSpPr>
        <dsp:cNvPr id="0" name=""/>
        <dsp:cNvSpPr/>
      </dsp:nvSpPr>
      <dsp:spPr>
        <a:xfrm rot="6480000">
          <a:off x="3769183" y="2617000"/>
          <a:ext cx="361870" cy="459903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10800000">
        <a:off x="3840237" y="2657357"/>
        <a:ext cx="253309" cy="275941"/>
      </dsp:txXfrm>
    </dsp:sp>
    <dsp:sp modelId="{640C1AC9-EA2E-47BE-B85C-6E82132AE5F5}">
      <dsp:nvSpPr>
        <dsp:cNvPr id="0" name=""/>
        <dsp:cNvSpPr/>
      </dsp:nvSpPr>
      <dsp:spPr>
        <a:xfrm>
          <a:off x="2949575" y="3148023"/>
          <a:ext cx="1362676" cy="1362676"/>
        </a:xfrm>
        <a:prstGeom prst="ellipse">
          <a:avLst/>
        </a:prstGeom>
        <a:solidFill>
          <a:srgbClr val="FF33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3. Search</a:t>
          </a:r>
          <a:endParaRPr lang="en-AU" sz="17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149134" y="3347582"/>
        <a:ext cx="963558" cy="963558"/>
      </dsp:txXfrm>
    </dsp:sp>
    <dsp:sp modelId="{FBA95C0A-798B-45C1-B50B-50F048F3AEC6}">
      <dsp:nvSpPr>
        <dsp:cNvPr id="0" name=""/>
        <dsp:cNvSpPr/>
      </dsp:nvSpPr>
      <dsp:spPr>
        <a:xfrm rot="10800000">
          <a:off x="2437494" y="3599410"/>
          <a:ext cx="361870" cy="459903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546055" y="3691391"/>
        <a:ext cx="253309" cy="275941"/>
      </dsp:txXfrm>
    </dsp:sp>
    <dsp:sp modelId="{B28599BA-014C-4F05-8932-2D7AAC19F86D}">
      <dsp:nvSpPr>
        <dsp:cNvPr id="0" name=""/>
        <dsp:cNvSpPr/>
      </dsp:nvSpPr>
      <dsp:spPr>
        <a:xfrm>
          <a:off x="904124" y="3148023"/>
          <a:ext cx="1362676" cy="1362676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4. Evaluate results</a:t>
          </a:r>
          <a:endParaRPr lang="en-AU" sz="17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103683" y="3347582"/>
        <a:ext cx="963558" cy="963558"/>
      </dsp:txXfrm>
    </dsp:sp>
    <dsp:sp modelId="{07416BCB-35B7-484D-A6DF-A5B288148C21}">
      <dsp:nvSpPr>
        <dsp:cNvPr id="0" name=""/>
        <dsp:cNvSpPr/>
      </dsp:nvSpPr>
      <dsp:spPr>
        <a:xfrm rot="15120000">
          <a:off x="1091652" y="2636480"/>
          <a:ext cx="361870" cy="459903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10800000">
        <a:off x="1162706" y="2780085"/>
        <a:ext cx="253309" cy="275941"/>
      </dsp:txXfrm>
    </dsp:sp>
    <dsp:sp modelId="{C2CF1590-5857-4AAA-AD4D-4E0C5A98095D}">
      <dsp:nvSpPr>
        <dsp:cNvPr id="0" name=""/>
        <dsp:cNvSpPr/>
      </dsp:nvSpPr>
      <dsp:spPr>
        <a:xfrm>
          <a:off x="272045" y="1202683"/>
          <a:ext cx="1362676" cy="1362676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5. Document</a:t>
          </a:r>
          <a:endParaRPr lang="en-AU" sz="17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71604" y="1402242"/>
        <a:ext cx="963558" cy="963558"/>
      </dsp:txXfrm>
    </dsp:sp>
    <dsp:sp modelId="{677D6590-238B-417E-A280-44E076F3509B}">
      <dsp:nvSpPr>
        <dsp:cNvPr id="0" name=""/>
        <dsp:cNvSpPr/>
      </dsp:nvSpPr>
      <dsp:spPr>
        <a:xfrm rot="19440000">
          <a:off x="1591565" y="1058947"/>
          <a:ext cx="361870" cy="459903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601932" y="1182833"/>
        <a:ext cx="253309" cy="275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DEC34-F07A-462D-95C5-EF9CDC73A417}">
      <dsp:nvSpPr>
        <dsp:cNvPr id="0" name=""/>
        <dsp:cNvSpPr/>
      </dsp:nvSpPr>
      <dsp:spPr>
        <a:xfrm>
          <a:off x="1425104" y="1339"/>
          <a:ext cx="1070024" cy="1070024"/>
        </a:xfrm>
        <a:prstGeom prst="ellipse">
          <a:avLst/>
        </a:prstGeom>
        <a:solidFill>
          <a:srgbClr val="F79646">
            <a:lumMod val="75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1. Plan</a:t>
          </a:r>
          <a:endParaRPr lang="en-AU" sz="13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581805" y="158040"/>
        <a:ext cx="756622" cy="756622"/>
      </dsp:txXfrm>
    </dsp:sp>
    <dsp:sp modelId="{76596CAD-8F1B-4AA3-A3A5-AB8B6E4A8AB5}">
      <dsp:nvSpPr>
        <dsp:cNvPr id="0" name=""/>
        <dsp:cNvSpPr/>
      </dsp:nvSpPr>
      <dsp:spPr>
        <a:xfrm rot="2160000">
          <a:off x="2461416" y="823492"/>
          <a:ext cx="284888" cy="361133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1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469577" y="870601"/>
        <a:ext cx="199422" cy="216679"/>
      </dsp:txXfrm>
    </dsp:sp>
    <dsp:sp modelId="{079AEB1E-9F97-4ECE-BC4D-88EA4102B6E8}">
      <dsp:nvSpPr>
        <dsp:cNvPr id="0" name=""/>
        <dsp:cNvSpPr/>
      </dsp:nvSpPr>
      <dsp:spPr>
        <a:xfrm>
          <a:off x="2725639" y="946233"/>
          <a:ext cx="1070024" cy="1070024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2. Identify sources</a:t>
          </a:r>
          <a:endParaRPr lang="en-AU" sz="13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882340" y="1102934"/>
        <a:ext cx="756622" cy="756622"/>
      </dsp:txXfrm>
    </dsp:sp>
    <dsp:sp modelId="{BC247F17-712C-4402-B516-89345CF11743}">
      <dsp:nvSpPr>
        <dsp:cNvPr id="0" name=""/>
        <dsp:cNvSpPr/>
      </dsp:nvSpPr>
      <dsp:spPr>
        <a:xfrm rot="6480000">
          <a:off x="2872318" y="2057446"/>
          <a:ext cx="284888" cy="361133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1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10800000">
        <a:off x="2928256" y="2089032"/>
        <a:ext cx="199422" cy="216679"/>
      </dsp:txXfrm>
    </dsp:sp>
    <dsp:sp modelId="{640C1AC9-EA2E-47BE-B85C-6E82132AE5F5}">
      <dsp:nvSpPr>
        <dsp:cNvPr id="0" name=""/>
        <dsp:cNvSpPr/>
      </dsp:nvSpPr>
      <dsp:spPr>
        <a:xfrm>
          <a:off x="2228879" y="2475104"/>
          <a:ext cx="1070024" cy="1070024"/>
        </a:xfrm>
        <a:prstGeom prst="ellipse">
          <a:avLst/>
        </a:prstGeom>
        <a:solidFill>
          <a:srgbClr val="FF33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3. Search</a:t>
          </a:r>
          <a:endParaRPr lang="en-AU" sz="13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385580" y="2631805"/>
        <a:ext cx="756622" cy="756622"/>
      </dsp:txXfrm>
    </dsp:sp>
    <dsp:sp modelId="{FBA95C0A-798B-45C1-B50B-50F048F3AEC6}">
      <dsp:nvSpPr>
        <dsp:cNvPr id="0" name=""/>
        <dsp:cNvSpPr/>
      </dsp:nvSpPr>
      <dsp:spPr>
        <a:xfrm rot="10800000">
          <a:off x="1825735" y="2829549"/>
          <a:ext cx="284888" cy="361133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1911201" y="2901776"/>
        <a:ext cx="199422" cy="216679"/>
      </dsp:txXfrm>
    </dsp:sp>
    <dsp:sp modelId="{B28599BA-014C-4F05-8932-2D7AAC19F86D}">
      <dsp:nvSpPr>
        <dsp:cNvPr id="0" name=""/>
        <dsp:cNvSpPr/>
      </dsp:nvSpPr>
      <dsp:spPr>
        <a:xfrm>
          <a:off x="621329" y="2475104"/>
          <a:ext cx="1070024" cy="1070024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4. Evaluate results</a:t>
          </a:r>
          <a:endParaRPr lang="en-AU" sz="13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778030" y="2631805"/>
        <a:ext cx="756622" cy="756622"/>
      </dsp:txXfrm>
    </dsp:sp>
    <dsp:sp modelId="{07416BCB-35B7-484D-A6DF-A5B288148C21}">
      <dsp:nvSpPr>
        <dsp:cNvPr id="0" name=""/>
        <dsp:cNvSpPr/>
      </dsp:nvSpPr>
      <dsp:spPr>
        <a:xfrm rot="15120000">
          <a:off x="768008" y="2072782"/>
          <a:ext cx="284888" cy="361133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1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10800000">
        <a:off x="823946" y="2185650"/>
        <a:ext cx="199422" cy="216679"/>
      </dsp:txXfrm>
    </dsp:sp>
    <dsp:sp modelId="{C2CF1590-5857-4AAA-AD4D-4E0C5A98095D}">
      <dsp:nvSpPr>
        <dsp:cNvPr id="0" name=""/>
        <dsp:cNvSpPr/>
      </dsp:nvSpPr>
      <dsp:spPr>
        <a:xfrm>
          <a:off x="124569" y="946233"/>
          <a:ext cx="1070024" cy="1070024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5. Document</a:t>
          </a:r>
          <a:endParaRPr lang="en-AU" sz="13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81270" y="1102934"/>
        <a:ext cx="756622" cy="756622"/>
      </dsp:txXfrm>
    </dsp:sp>
    <dsp:sp modelId="{677D6590-238B-417E-A280-44E076F3509B}">
      <dsp:nvSpPr>
        <dsp:cNvPr id="0" name=""/>
        <dsp:cNvSpPr/>
      </dsp:nvSpPr>
      <dsp:spPr>
        <a:xfrm rot="19440000">
          <a:off x="1160881" y="832971"/>
          <a:ext cx="284888" cy="361133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1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169042" y="930316"/>
        <a:ext cx="199422" cy="216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40212-45B5-4AFA-8042-92DCD404AE25}">
      <dsp:nvSpPr>
        <dsp:cNvPr id="0" name=""/>
        <dsp:cNvSpPr/>
      </dsp:nvSpPr>
      <dsp:spPr>
        <a:xfrm>
          <a:off x="58448" y="0"/>
          <a:ext cx="4054708" cy="3990698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kern="1200" dirty="0" smtClean="0"/>
            <a:t>Macro-environment</a:t>
          </a:r>
          <a:endParaRPr lang="en-AU" sz="1600" b="1" kern="1200" dirty="0"/>
        </a:p>
      </dsp:txBody>
      <dsp:txXfrm>
        <a:off x="1325544" y="199534"/>
        <a:ext cx="1520515" cy="399069"/>
      </dsp:txXfrm>
    </dsp:sp>
    <dsp:sp modelId="{A7BFA1B0-6B2C-431F-A7B4-080E01F57699}">
      <dsp:nvSpPr>
        <dsp:cNvPr id="0" name=""/>
        <dsp:cNvSpPr/>
      </dsp:nvSpPr>
      <dsp:spPr>
        <a:xfrm>
          <a:off x="478229" y="598604"/>
          <a:ext cx="3392093" cy="3392093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kern="1200" dirty="0" smtClean="0"/>
            <a:t>Consumer market</a:t>
          </a:r>
          <a:endParaRPr lang="en-AU" sz="1600" b="1" kern="1200" dirty="0"/>
        </a:p>
      </dsp:txBody>
      <dsp:txXfrm>
        <a:off x="1442856" y="793650"/>
        <a:ext cx="1462840" cy="390090"/>
      </dsp:txXfrm>
    </dsp:sp>
    <dsp:sp modelId="{A2911AA6-ED31-4863-92E9-E9B7ED71A820}">
      <dsp:nvSpPr>
        <dsp:cNvPr id="0" name=""/>
        <dsp:cNvSpPr/>
      </dsp:nvSpPr>
      <dsp:spPr>
        <a:xfrm>
          <a:off x="777532" y="1197209"/>
          <a:ext cx="2793488" cy="279348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kern="1200" dirty="0" smtClean="0"/>
            <a:t>Industry</a:t>
          </a:r>
          <a:endParaRPr lang="en-AU" sz="1600" b="1" kern="1200" dirty="0"/>
        </a:p>
      </dsp:txBody>
      <dsp:txXfrm>
        <a:off x="1451461" y="1389960"/>
        <a:ext cx="1445630" cy="385501"/>
      </dsp:txXfrm>
    </dsp:sp>
    <dsp:sp modelId="{6BE90296-6E78-4356-A784-10A1C10626E5}">
      <dsp:nvSpPr>
        <dsp:cNvPr id="0" name=""/>
        <dsp:cNvSpPr/>
      </dsp:nvSpPr>
      <dsp:spPr>
        <a:xfrm>
          <a:off x="1076834" y="1795814"/>
          <a:ext cx="2194883" cy="2194883"/>
        </a:xfrm>
        <a:prstGeom prst="ellipse">
          <a:avLst/>
        </a:prstGeom>
        <a:solidFill>
          <a:srgbClr val="FF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kern="1200" dirty="0" smtClean="0"/>
            <a:t>Company</a:t>
          </a:r>
          <a:endParaRPr lang="en-AU" sz="1600" b="1" kern="1200" dirty="0"/>
        </a:p>
      </dsp:txBody>
      <dsp:txXfrm>
        <a:off x="1581657" y="1993353"/>
        <a:ext cx="1185237" cy="395079"/>
      </dsp:txXfrm>
    </dsp:sp>
    <dsp:sp modelId="{C4DAD1BD-C842-4869-B69F-4B5269185649}">
      <dsp:nvSpPr>
        <dsp:cNvPr id="0" name=""/>
        <dsp:cNvSpPr/>
      </dsp:nvSpPr>
      <dsp:spPr>
        <a:xfrm>
          <a:off x="1376136" y="2394418"/>
          <a:ext cx="1596279" cy="1596279"/>
        </a:xfrm>
        <a:prstGeom prst="ellipse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kern="1200" dirty="0" smtClean="0"/>
            <a:t>Product/ brand</a:t>
          </a:r>
          <a:endParaRPr lang="en-AU" sz="1600" b="1" kern="1200" dirty="0"/>
        </a:p>
      </dsp:txBody>
      <dsp:txXfrm>
        <a:off x="1609906" y="2793488"/>
        <a:ext cx="1128739" cy="7981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DEC34-F07A-462D-95C5-EF9CDC73A417}">
      <dsp:nvSpPr>
        <dsp:cNvPr id="0" name=""/>
        <dsp:cNvSpPr/>
      </dsp:nvSpPr>
      <dsp:spPr>
        <a:xfrm>
          <a:off x="1011682" y="842"/>
          <a:ext cx="744739" cy="744739"/>
        </a:xfrm>
        <a:prstGeom prst="ellipse">
          <a:avLst/>
        </a:prstGeom>
        <a:solidFill>
          <a:srgbClr val="F79646">
            <a:lumMod val="75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1. Plan</a:t>
          </a:r>
          <a:endParaRPr lang="en-AU" sz="9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120747" y="109907"/>
        <a:ext cx="526609" cy="526609"/>
      </dsp:txXfrm>
    </dsp:sp>
    <dsp:sp modelId="{76596CAD-8F1B-4AA3-A3A5-AB8B6E4A8AB5}">
      <dsp:nvSpPr>
        <dsp:cNvPr id="0" name=""/>
        <dsp:cNvSpPr/>
      </dsp:nvSpPr>
      <dsp:spPr>
        <a:xfrm rot="2160000">
          <a:off x="1732807" y="572725"/>
          <a:ext cx="197655" cy="251349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8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738469" y="605568"/>
        <a:ext cx="138359" cy="150809"/>
      </dsp:txXfrm>
    </dsp:sp>
    <dsp:sp modelId="{079AEB1E-9F97-4ECE-BC4D-88EA4102B6E8}">
      <dsp:nvSpPr>
        <dsp:cNvPr id="0" name=""/>
        <dsp:cNvSpPr/>
      </dsp:nvSpPr>
      <dsp:spPr>
        <a:xfrm>
          <a:off x="1915900" y="657794"/>
          <a:ext cx="744739" cy="744739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2. Identify sources</a:t>
          </a:r>
          <a:endParaRPr lang="en-AU" sz="9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024965" y="766859"/>
        <a:ext cx="526609" cy="526609"/>
      </dsp:txXfrm>
    </dsp:sp>
    <dsp:sp modelId="{BC247F17-712C-4402-B516-89345CF11743}">
      <dsp:nvSpPr>
        <dsp:cNvPr id="0" name=""/>
        <dsp:cNvSpPr/>
      </dsp:nvSpPr>
      <dsp:spPr>
        <a:xfrm rot="6480000">
          <a:off x="2018480" y="1430655"/>
          <a:ext cx="197655" cy="251349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8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10800000">
        <a:off x="2057290" y="1452728"/>
        <a:ext cx="138359" cy="150809"/>
      </dsp:txXfrm>
    </dsp:sp>
    <dsp:sp modelId="{640C1AC9-EA2E-47BE-B85C-6E82132AE5F5}">
      <dsp:nvSpPr>
        <dsp:cNvPr id="0" name=""/>
        <dsp:cNvSpPr/>
      </dsp:nvSpPr>
      <dsp:spPr>
        <a:xfrm>
          <a:off x="1570520" y="1720766"/>
          <a:ext cx="744739" cy="744739"/>
        </a:xfrm>
        <a:prstGeom prst="ellipse">
          <a:avLst/>
        </a:prstGeom>
        <a:solidFill>
          <a:srgbClr val="FF33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3. Search</a:t>
          </a:r>
          <a:endParaRPr lang="en-AU" sz="9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679585" y="1829831"/>
        <a:ext cx="526609" cy="526609"/>
      </dsp:txXfrm>
    </dsp:sp>
    <dsp:sp modelId="{FBA95C0A-798B-45C1-B50B-50F048F3AEC6}">
      <dsp:nvSpPr>
        <dsp:cNvPr id="0" name=""/>
        <dsp:cNvSpPr/>
      </dsp:nvSpPr>
      <dsp:spPr>
        <a:xfrm rot="10800000">
          <a:off x="1290818" y="1967461"/>
          <a:ext cx="197655" cy="251349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1350114" y="2017731"/>
        <a:ext cx="138359" cy="150809"/>
      </dsp:txXfrm>
    </dsp:sp>
    <dsp:sp modelId="{B28599BA-014C-4F05-8932-2D7AAC19F86D}">
      <dsp:nvSpPr>
        <dsp:cNvPr id="0" name=""/>
        <dsp:cNvSpPr/>
      </dsp:nvSpPr>
      <dsp:spPr>
        <a:xfrm>
          <a:off x="452845" y="1720766"/>
          <a:ext cx="744739" cy="744739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4. Evaluate results</a:t>
          </a:r>
          <a:endParaRPr lang="en-AU" sz="9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561910" y="1829831"/>
        <a:ext cx="526609" cy="526609"/>
      </dsp:txXfrm>
    </dsp:sp>
    <dsp:sp modelId="{07416BCB-35B7-484D-A6DF-A5B288148C21}">
      <dsp:nvSpPr>
        <dsp:cNvPr id="0" name=""/>
        <dsp:cNvSpPr/>
      </dsp:nvSpPr>
      <dsp:spPr>
        <a:xfrm rot="15120000">
          <a:off x="555425" y="1441295"/>
          <a:ext cx="197655" cy="251349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8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10800000">
        <a:off x="594235" y="1519762"/>
        <a:ext cx="138359" cy="150809"/>
      </dsp:txXfrm>
    </dsp:sp>
    <dsp:sp modelId="{C2CF1590-5857-4AAA-AD4D-4E0C5A98095D}">
      <dsp:nvSpPr>
        <dsp:cNvPr id="0" name=""/>
        <dsp:cNvSpPr/>
      </dsp:nvSpPr>
      <dsp:spPr>
        <a:xfrm>
          <a:off x="107465" y="657794"/>
          <a:ext cx="744739" cy="744739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5. Document</a:t>
          </a:r>
          <a:endParaRPr lang="en-AU" sz="9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16530" y="766859"/>
        <a:ext cx="526609" cy="526609"/>
      </dsp:txXfrm>
    </dsp:sp>
    <dsp:sp modelId="{677D6590-238B-417E-A280-44E076F3509B}">
      <dsp:nvSpPr>
        <dsp:cNvPr id="0" name=""/>
        <dsp:cNvSpPr/>
      </dsp:nvSpPr>
      <dsp:spPr>
        <a:xfrm rot="19440000">
          <a:off x="828590" y="579301"/>
          <a:ext cx="197655" cy="251349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8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834252" y="646998"/>
        <a:ext cx="138359" cy="1508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DEC34-F07A-462D-95C5-EF9CDC73A417}">
      <dsp:nvSpPr>
        <dsp:cNvPr id="0" name=""/>
        <dsp:cNvSpPr/>
      </dsp:nvSpPr>
      <dsp:spPr>
        <a:xfrm>
          <a:off x="1011682" y="842"/>
          <a:ext cx="744739" cy="744739"/>
        </a:xfrm>
        <a:prstGeom prst="ellipse">
          <a:avLst/>
        </a:prstGeom>
        <a:solidFill>
          <a:srgbClr val="F79646">
            <a:lumMod val="75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1. Plan</a:t>
          </a:r>
          <a:endParaRPr lang="en-AU" sz="9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120747" y="109907"/>
        <a:ext cx="526609" cy="526609"/>
      </dsp:txXfrm>
    </dsp:sp>
    <dsp:sp modelId="{76596CAD-8F1B-4AA3-A3A5-AB8B6E4A8AB5}">
      <dsp:nvSpPr>
        <dsp:cNvPr id="0" name=""/>
        <dsp:cNvSpPr/>
      </dsp:nvSpPr>
      <dsp:spPr>
        <a:xfrm rot="2160000">
          <a:off x="1732807" y="572725"/>
          <a:ext cx="197655" cy="251349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8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738469" y="605568"/>
        <a:ext cx="138359" cy="150809"/>
      </dsp:txXfrm>
    </dsp:sp>
    <dsp:sp modelId="{079AEB1E-9F97-4ECE-BC4D-88EA4102B6E8}">
      <dsp:nvSpPr>
        <dsp:cNvPr id="0" name=""/>
        <dsp:cNvSpPr/>
      </dsp:nvSpPr>
      <dsp:spPr>
        <a:xfrm>
          <a:off x="1915900" y="657794"/>
          <a:ext cx="744739" cy="744739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2. Identify sources</a:t>
          </a:r>
          <a:endParaRPr lang="en-AU" sz="9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024965" y="766859"/>
        <a:ext cx="526609" cy="526609"/>
      </dsp:txXfrm>
    </dsp:sp>
    <dsp:sp modelId="{BC247F17-712C-4402-B516-89345CF11743}">
      <dsp:nvSpPr>
        <dsp:cNvPr id="0" name=""/>
        <dsp:cNvSpPr/>
      </dsp:nvSpPr>
      <dsp:spPr>
        <a:xfrm rot="6480000">
          <a:off x="2018480" y="1430655"/>
          <a:ext cx="197655" cy="251349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8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10800000">
        <a:off x="2057290" y="1452728"/>
        <a:ext cx="138359" cy="150809"/>
      </dsp:txXfrm>
    </dsp:sp>
    <dsp:sp modelId="{640C1AC9-EA2E-47BE-B85C-6E82132AE5F5}">
      <dsp:nvSpPr>
        <dsp:cNvPr id="0" name=""/>
        <dsp:cNvSpPr/>
      </dsp:nvSpPr>
      <dsp:spPr>
        <a:xfrm>
          <a:off x="1570520" y="1720766"/>
          <a:ext cx="744739" cy="744739"/>
        </a:xfrm>
        <a:prstGeom prst="ellipse">
          <a:avLst/>
        </a:prstGeom>
        <a:solidFill>
          <a:srgbClr val="FF33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3. Search</a:t>
          </a:r>
          <a:endParaRPr lang="en-AU" sz="9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679585" y="1829831"/>
        <a:ext cx="526609" cy="526609"/>
      </dsp:txXfrm>
    </dsp:sp>
    <dsp:sp modelId="{FBA95C0A-798B-45C1-B50B-50F048F3AEC6}">
      <dsp:nvSpPr>
        <dsp:cNvPr id="0" name=""/>
        <dsp:cNvSpPr/>
      </dsp:nvSpPr>
      <dsp:spPr>
        <a:xfrm rot="10800000">
          <a:off x="1290818" y="1967461"/>
          <a:ext cx="197655" cy="251349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1350114" y="2017731"/>
        <a:ext cx="138359" cy="150809"/>
      </dsp:txXfrm>
    </dsp:sp>
    <dsp:sp modelId="{B28599BA-014C-4F05-8932-2D7AAC19F86D}">
      <dsp:nvSpPr>
        <dsp:cNvPr id="0" name=""/>
        <dsp:cNvSpPr/>
      </dsp:nvSpPr>
      <dsp:spPr>
        <a:xfrm>
          <a:off x="452845" y="1720766"/>
          <a:ext cx="744739" cy="744739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4. Evaluate results</a:t>
          </a:r>
          <a:endParaRPr lang="en-AU" sz="9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561910" y="1829831"/>
        <a:ext cx="526609" cy="526609"/>
      </dsp:txXfrm>
    </dsp:sp>
    <dsp:sp modelId="{07416BCB-35B7-484D-A6DF-A5B288148C21}">
      <dsp:nvSpPr>
        <dsp:cNvPr id="0" name=""/>
        <dsp:cNvSpPr/>
      </dsp:nvSpPr>
      <dsp:spPr>
        <a:xfrm rot="15120000">
          <a:off x="555425" y="1441295"/>
          <a:ext cx="197655" cy="251349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8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10800000">
        <a:off x="594235" y="1519762"/>
        <a:ext cx="138359" cy="150809"/>
      </dsp:txXfrm>
    </dsp:sp>
    <dsp:sp modelId="{C2CF1590-5857-4AAA-AD4D-4E0C5A98095D}">
      <dsp:nvSpPr>
        <dsp:cNvPr id="0" name=""/>
        <dsp:cNvSpPr/>
      </dsp:nvSpPr>
      <dsp:spPr>
        <a:xfrm>
          <a:off x="107465" y="657794"/>
          <a:ext cx="744739" cy="744739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5. Document</a:t>
          </a:r>
          <a:endParaRPr lang="en-AU" sz="9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16530" y="766859"/>
        <a:ext cx="526609" cy="526609"/>
      </dsp:txXfrm>
    </dsp:sp>
    <dsp:sp modelId="{677D6590-238B-417E-A280-44E076F3509B}">
      <dsp:nvSpPr>
        <dsp:cNvPr id="0" name=""/>
        <dsp:cNvSpPr/>
      </dsp:nvSpPr>
      <dsp:spPr>
        <a:xfrm rot="19440000">
          <a:off x="828590" y="579301"/>
          <a:ext cx="197655" cy="251349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8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834252" y="646998"/>
        <a:ext cx="138359" cy="150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DD26604-8715-4AAD-A7C7-79973164C1E1}" type="datetimeFigureOut">
              <a:rPr lang="en-AU"/>
              <a:pPr>
                <a:defRPr/>
              </a:pPr>
              <a:t>14/07/2017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E85CD7A-BAB7-4810-90BD-C1D237B5E142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6698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40363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7F8329A-1645-4347-8F72-DFDB79D3CDA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0288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>
              <a:latin typeface="Arial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8A5A617E-0548-4069-A546-1645B8CFB69E}" type="slidenum">
              <a:rPr lang="en-AU" altLang="en-US" sz="1200" smtClean="0"/>
              <a:pPr/>
              <a:t>2</a:t>
            </a:fld>
            <a:endParaRPr lang="en-AU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83483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 smtClean="0">
                <a:latin typeface="Arial" pitchFamily="34" charset="0"/>
              </a:rPr>
              <a:t>Don’t copy the referencing! Not correct APA!</a:t>
            </a:r>
          </a:p>
          <a:p>
            <a:endParaRPr lang="en-AU" altLang="en-US" smtClean="0">
              <a:latin typeface="Arial" pitchFamily="34" charset="0"/>
            </a:endParaRPr>
          </a:p>
          <a:p>
            <a:r>
              <a:rPr lang="en-AU" altLang="en-US" smtClean="0">
                <a:latin typeface="Arial" pitchFamily="34" charset="0"/>
              </a:rPr>
              <a:t>Ss discuss what’s wrong with this. 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CCF9145-12A7-4098-BA3C-EB3B550E5272}" type="slidenum">
              <a:rPr lang="en-AU" altLang="en-US" sz="1200" smtClean="0"/>
              <a:pPr/>
              <a:t>28</a:t>
            </a:fld>
            <a:endParaRPr lang="en-AU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821775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 dirty="0" smtClean="0">
                <a:latin typeface="Arial" pitchFamily="34" charset="0"/>
              </a:rPr>
              <a:t>Better version. 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CCF9145-12A7-4098-BA3C-EB3B550E5272}" type="slidenum">
              <a:rPr lang="en-AU" altLang="en-US" sz="1200" smtClean="0"/>
              <a:pPr/>
              <a:t>29</a:t>
            </a:fld>
            <a:endParaRPr lang="en-AU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951102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t>Did you imagine a classic shiny white 1933 Mercedes Benz or a brown rusty 1977 Holden?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59"/>
            <a:fld id="{31CDD118-3BEC-A343-A46A-6D951C398E2D}" type="slidenum">
              <a:rPr lang="en-AU"/>
              <a:pPr defTabSz="919159"/>
              <a:t>31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3011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p60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4933-D850-4B91-93C8-EE30A1B76FBA}" type="slidenum">
              <a:rPr lang="en-AU" smtClean="0"/>
              <a:pPr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9510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 61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4933-D850-4B91-93C8-EE30A1B76FBA}" type="slidenum">
              <a:rPr lang="en-AU" smtClean="0"/>
              <a:pPr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3926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 60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4933-D850-4B91-93C8-EE30A1B76FBA}" type="slidenum">
              <a:rPr lang="en-AU" smtClean="0"/>
              <a:pPr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2492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Variety is key. Avoid too long or too short.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4933-D850-4B91-93C8-EE30A1B76FBA}" type="slidenum">
              <a:rPr lang="en-AU" smtClean="0"/>
              <a:pPr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226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3024" indent="-28577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114" indent="-22862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360" indent="-22862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606" indent="-22862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851" indent="-2286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2097" indent="-2286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343" indent="-2286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589" indent="-2286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99D3820-DC47-491C-BB6E-779D594C859A}" type="slidenum">
              <a:rPr lang="en-AU" altLang="en-US" sz="1300"/>
              <a:pPr/>
              <a:t>36</a:t>
            </a:fld>
            <a:endParaRPr lang="en-AU" altLang="en-US" sz="1300"/>
          </a:p>
        </p:txBody>
      </p:sp>
    </p:spTree>
    <p:extLst>
      <p:ext uri="{BB962C8B-B14F-4D97-AF65-F5344CB8AC3E}">
        <p14:creationId xmlns:p14="http://schemas.microsoft.com/office/powerpoint/2010/main" val="3873323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AU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t>Try changing to active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59"/>
            <a:fld id="{35A5FA58-0B30-3E4D-ACCC-B8127D269D9A}" type="slidenum">
              <a:rPr lang="en-AU"/>
              <a:pPr defTabSz="919159"/>
              <a:t>37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9861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8329A-1645-4347-8F72-DFDB79D3CDA1}" type="slidenum">
              <a:rPr lang="en-AU" smtClean="0"/>
              <a:pPr>
                <a:defRPr/>
              </a:pPr>
              <a:t>41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0854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Spend</a:t>
            </a:r>
            <a:r>
              <a:rPr lang="en-AU" baseline="0" dirty="0" smtClean="0"/>
              <a:t> time really considering what you are being asked to – this may sound silly but so many students miss information from the instructions or question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9F4EF-D8F0-4A5A-AF03-2852F7B1A43E}" type="slidenum">
              <a:rPr lang="en-AU" altLang="en-US" smtClean="0"/>
              <a:pPr>
                <a:defRPr/>
              </a:pPr>
              <a:t>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89523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dirty="0" smtClean="0">
              <a:latin typeface="Arial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43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3024" indent="-285779" defTabSz="92243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114" indent="-228623" defTabSz="92243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360" indent="-228623" defTabSz="92243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606" indent="-228623" defTabSz="92243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851" indent="-228623" defTabSz="922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2097" indent="-228623" defTabSz="922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343" indent="-228623" defTabSz="922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589" indent="-228623" defTabSz="922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F2DCB0C-4FD6-4C91-9904-1E294F5F8CB7}" type="slidenum">
              <a:rPr lang="en-AU" altLang="en-US" sz="1300"/>
              <a:pPr/>
              <a:t>43</a:t>
            </a:fld>
            <a:endParaRPr lang="en-AU" altLang="en-US" sz="1300"/>
          </a:p>
        </p:txBody>
      </p:sp>
    </p:spTree>
    <p:extLst>
      <p:ext uri="{BB962C8B-B14F-4D97-AF65-F5344CB8AC3E}">
        <p14:creationId xmlns:p14="http://schemas.microsoft.com/office/powerpoint/2010/main" val="3486689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DF18C-6A63-B24E-AF5F-A519C8524551}" type="slidenum">
              <a:rPr lang="en-AU" smtClean="0"/>
              <a:pPr/>
              <a:t>44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0625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9" eaLnBrk="0" hangingPunct="0">
              <a:defRPr/>
            </a:pPr>
            <a:endParaRPr lang="en-AU" baseline="0" dirty="0" smtClean="0"/>
          </a:p>
          <a:p>
            <a:pPr defTabSz="914309" eaLnBrk="0" hangingPunct="0">
              <a:defRPr/>
            </a:pPr>
            <a:r>
              <a:rPr lang="en-AU" baseline="0" dirty="0" smtClean="0"/>
              <a:t>Update slide to include Advanced Search</a:t>
            </a:r>
          </a:p>
          <a:p>
            <a:pPr defTabSz="914309" eaLnBrk="0" hangingPunct="0">
              <a:defRPr/>
            </a:pPr>
            <a:endParaRPr lang="en-AU" baseline="0" dirty="0" smtClean="0"/>
          </a:p>
          <a:p>
            <a:pPr defTabSz="914309" eaLnBrk="0" hangingPunct="0">
              <a:defRPr/>
            </a:pPr>
            <a:endParaRPr lang="en-AU" baseline="0" dirty="0" smtClean="0"/>
          </a:p>
          <a:p>
            <a:pPr defTabSz="914309" eaLnBrk="0" hangingPunct="0">
              <a:defRPr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FD871-521D-467B-B670-BFEDA3E9FB75}" type="slidenum">
              <a:rPr lang="en-AU" alt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A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5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We can see that three companies hold almost 75% of market share. But what does that mean?  It means that they control, or dominate, the market. We now have the main point (our analysis) and the support for that idea.  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8329A-1645-4347-8F72-DFDB79D3CDA1}" type="slidenum">
              <a:rPr lang="en-AU" smtClean="0"/>
              <a:pPr>
                <a:defRPr/>
              </a:pPr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482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Gathered info – now begin to formulate our own ideas/opinions</a:t>
            </a:r>
            <a:r>
              <a:rPr lang="en-AU" baseline="0" dirty="0" smtClean="0"/>
              <a:t> based on the research. 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Overall argument (WD should invest in Oz) + sub arguments (one strength is x, one weakness is x etc.)</a:t>
            </a:r>
          </a:p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8329A-1645-4347-8F72-DFDB79D3CDA1}" type="slidenum">
              <a:rPr lang="en-AU" smtClean="0"/>
              <a:pPr>
                <a:defRPr/>
              </a:pPr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1276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29DC196-7E0E-4C20-B616-96FB6CBB0750}" type="slidenum">
              <a:rPr lang="en-AU" altLang="en-US" sz="1200" smtClean="0"/>
              <a:pPr/>
              <a:t>23</a:t>
            </a:fld>
            <a:endParaRPr lang="en-AU" altLang="en-US" sz="1200" smtClean="0"/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68" tIns="47334" rIns="94668" bIns="47334" anchor="b"/>
          <a:lstStyle>
            <a:lvl1pPr defTabSz="9461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461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461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461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461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600CF571-077C-46E3-AF8D-DE9D66A085EE}" type="slidenum">
              <a:rPr lang="en-AU" altLang="en-US" sz="1300"/>
              <a:pPr algn="r" eaLnBrk="1" hangingPunct="1"/>
              <a:t>23</a:t>
            </a:fld>
            <a:endParaRPr lang="en-AU" altLang="en-US" sz="13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87925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83" tIns="46018" rIns="93683" bIns="46018"/>
          <a:lstStyle/>
          <a:p>
            <a:pPr eaLnBrk="1" hangingPunct="1"/>
            <a:r>
              <a:rPr lang="en-AU" altLang="en-US" dirty="0" smtClean="0">
                <a:latin typeface="Arial" pitchFamily="34" charset="0"/>
              </a:rPr>
              <a:t>We have a thesis (with a plan of development/reasons) and we have organised our evidence .Now we need to work out how to fit it into the relevant format for the genre. </a:t>
            </a:r>
          </a:p>
        </p:txBody>
      </p:sp>
      <p:sp>
        <p:nvSpPr>
          <p:cNvPr id="3994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947928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4933-D850-4B91-93C8-EE30A1B76FBA}" type="slidenum">
              <a:rPr lang="en-AU" smtClean="0"/>
              <a:pPr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1833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 dirty="0" smtClean="0">
                <a:latin typeface="Arial" pitchFamily="34" charset="0"/>
              </a:rPr>
              <a:t>Refer to sites. Highlight different styles – need to use a guide. </a:t>
            </a:r>
          </a:p>
          <a:p>
            <a:endParaRPr lang="en-AU" altLang="en-US" dirty="0" smtClean="0">
              <a:latin typeface="Arial" pitchFamily="34" charset="0"/>
            </a:endParaRPr>
          </a:p>
          <a:p>
            <a:r>
              <a:rPr lang="en-AU" altLang="en-US" dirty="0" smtClean="0">
                <a:latin typeface="Arial" pitchFamily="34" charset="0"/>
              </a:rPr>
              <a:t>Cite everything you use! 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4B5756A3-A2FB-4B4A-AC46-5E629659BFF4}" type="slidenum">
              <a:rPr lang="en-AU" altLang="en-US" sz="1200" smtClean="0"/>
              <a:pPr/>
              <a:t>26</a:t>
            </a:fld>
            <a:endParaRPr lang="en-AU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95621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Arial" pitchFamily="34" charset="0"/>
              </a:rPr>
              <a:t>Refer to Ac Skills handout</a:t>
            </a:r>
          </a:p>
          <a:p>
            <a:r>
              <a:rPr lang="en-GB" altLang="en-US" smtClean="0">
                <a:latin typeface="Arial" pitchFamily="34" charset="0"/>
              </a:rPr>
              <a:t>Ss can build a list of reporting verbs while reading articles/texts [categorise according to the writer’s attitude]. </a:t>
            </a:r>
          </a:p>
          <a:p>
            <a:endParaRPr lang="en-GB" altLang="en-US" smtClean="0">
              <a:latin typeface="Arial" pitchFamily="34" charset="0"/>
            </a:endParaRPr>
          </a:p>
          <a:p>
            <a:r>
              <a:rPr lang="en-GB" altLang="en-US" smtClean="0">
                <a:latin typeface="Arial" pitchFamily="34" charset="0"/>
              </a:rPr>
              <a:t>Not just describing what someone says – beginning to show understanding and analysis. </a:t>
            </a:r>
          </a:p>
          <a:p>
            <a:r>
              <a:rPr lang="en-GB" altLang="en-US" smtClean="0">
                <a:latin typeface="Arial" pitchFamily="34" charset="0"/>
              </a:rPr>
              <a:t>Link to taking a position</a:t>
            </a:r>
          </a:p>
          <a:p>
            <a:endParaRPr lang="en-GB" altLang="en-US" smtClean="0">
              <a:latin typeface="Arial" pitchFamily="34" charset="0"/>
            </a:endParaRPr>
          </a:p>
          <a:p>
            <a:r>
              <a:rPr lang="en-GB" altLang="en-US" smtClean="0">
                <a:latin typeface="Arial" pitchFamily="34" charset="0"/>
              </a:rPr>
              <a:t>Use example with Ag/D/N verbs to highlight. 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700626E-8632-4A8C-9E28-90F97E6FC010}" type="slidenum">
              <a:rPr lang="en-AU" altLang="en-US" sz="1200" smtClean="0"/>
              <a:pPr/>
              <a:t>27</a:t>
            </a:fld>
            <a:endParaRPr lang="en-AU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562516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1812925" y="107950"/>
            <a:ext cx="0" cy="8620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743200" y="107950"/>
            <a:ext cx="1588" cy="5191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pic>
        <p:nvPicPr>
          <p:cNvPr id="6" name="Picture 4" descr="5011_PPT_BG_End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144838" y="1785938"/>
            <a:ext cx="1587" cy="13128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pic>
        <p:nvPicPr>
          <p:cNvPr id="8" name="Picture 6" descr="UOM-Rev3D_S_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1752600"/>
            <a:ext cx="134778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812925" y="107950"/>
            <a:ext cx="0" cy="8620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743200" y="107950"/>
            <a:ext cx="1588" cy="5191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pic>
        <p:nvPicPr>
          <p:cNvPr id="11" name="Picture 11" descr="5011_PPT_BG_End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3144838" y="1785938"/>
            <a:ext cx="1587" cy="13128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pic>
        <p:nvPicPr>
          <p:cNvPr id="13" name="Picture 13" descr="UOM-Rev3D_S_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1752600"/>
            <a:ext cx="134778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352800" y="1905000"/>
            <a:ext cx="548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050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s - Heading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3"/>
            <a:ext cx="9144000" cy="60992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821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s - Heading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486" y="836713"/>
            <a:ext cx="9164486" cy="53791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128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quares - Heading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486" y="0"/>
            <a:ext cx="9164486" cy="621583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9139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3CA6D12-305C-4326-9170-352200207DE8}" type="datetimeFigureOut">
              <a:rPr lang="en-US">
                <a:latin typeface="Arial" charset="0"/>
              </a:rPr>
              <a:pPr>
                <a:defRPr/>
              </a:pPr>
              <a:t>7/14/2017</a:t>
            </a:fld>
            <a:endParaRPr lang="en-AU" dirty="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AU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8518B21-6743-4E3B-84C3-57EEC3DA5EE9}" type="slidenum">
              <a:rPr lang="en-AU">
                <a:latin typeface="Arial" charset="0"/>
              </a:rPr>
              <a:pPr>
                <a:defRPr/>
              </a:pPr>
              <a:t>‹#›</a:t>
            </a:fld>
            <a:endParaRPr lang="en-A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884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ing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64486" cy="623731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0268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1812925" y="107950"/>
            <a:ext cx="0" cy="8620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743200" y="107950"/>
            <a:ext cx="1588" cy="5191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>
              <a:solidFill>
                <a:srgbClr val="000000"/>
              </a:solidFill>
            </a:endParaRPr>
          </a:p>
        </p:txBody>
      </p:sp>
      <p:pic>
        <p:nvPicPr>
          <p:cNvPr id="6" name="Picture 4" descr="5011_PPT_BG_End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144838" y="1785938"/>
            <a:ext cx="1587" cy="13128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>
              <a:solidFill>
                <a:srgbClr val="000000"/>
              </a:solidFill>
            </a:endParaRPr>
          </a:p>
        </p:txBody>
      </p:sp>
      <p:pic>
        <p:nvPicPr>
          <p:cNvPr id="8" name="Picture 6" descr="UOM-Rev3D_S_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1752600"/>
            <a:ext cx="134778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812925" y="107950"/>
            <a:ext cx="0" cy="8620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743200" y="107950"/>
            <a:ext cx="1588" cy="5191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>
              <a:solidFill>
                <a:srgbClr val="000000"/>
              </a:solidFill>
            </a:endParaRPr>
          </a:p>
        </p:txBody>
      </p:sp>
      <p:pic>
        <p:nvPicPr>
          <p:cNvPr id="11" name="Picture 11" descr="5011_PPT_BG_End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3144838" y="1785938"/>
            <a:ext cx="1587" cy="13128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>
              <a:solidFill>
                <a:srgbClr val="000000"/>
              </a:solidFill>
            </a:endParaRPr>
          </a:p>
        </p:txBody>
      </p:sp>
      <p:pic>
        <p:nvPicPr>
          <p:cNvPr id="13" name="Picture 13" descr="UOM-Rev3D_S_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1752600"/>
            <a:ext cx="134778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352800" y="1905000"/>
            <a:ext cx="548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2739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4409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0176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906588"/>
            <a:ext cx="4170363" cy="4321175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1906588"/>
            <a:ext cx="4171950" cy="4321175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9972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924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7403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9441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110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006475"/>
            <a:ext cx="8229600" cy="711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8775" y="1906588"/>
            <a:ext cx="4170363" cy="432117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1906588"/>
            <a:ext cx="4171950" cy="432117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1706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64486" cy="54005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43643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s - Heading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3"/>
            <a:ext cx="9144000" cy="60992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2848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s - Heading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486" y="836713"/>
            <a:ext cx="9164486" cy="53791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57165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quares - Heading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486" y="0"/>
            <a:ext cx="9164486" cy="621583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6266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47F9964-B4C3-465D-B2B8-E9A27D5D3749}" type="datetimeFigureOut">
              <a:rPr lang="en-US">
                <a:latin typeface="Arial" charset="0"/>
              </a:rPr>
              <a:pPr>
                <a:defRPr/>
              </a:pPr>
              <a:t>7/14/2017</a:t>
            </a:fld>
            <a:endParaRPr lang="en-AU" dirty="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AU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FBF8FD2-C006-4D16-9B5E-26A9F594A375}" type="slidenum">
              <a:rPr lang="en-AU">
                <a:latin typeface="Arial" charset="0"/>
              </a:rPr>
              <a:pPr>
                <a:defRPr/>
              </a:pPr>
              <a:t>‹#›</a:t>
            </a:fld>
            <a:endParaRPr lang="en-A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431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ing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64486" cy="623731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3522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1"/>
            <a:ext cx="9144000" cy="537912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7506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5372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906588"/>
            <a:ext cx="4170363" cy="4321175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1906588"/>
            <a:ext cx="4171950" cy="4321175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927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396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1442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74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006475"/>
            <a:ext cx="8229600" cy="711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8775" y="1906588"/>
            <a:ext cx="4170363" cy="432117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1906588"/>
            <a:ext cx="4171950" cy="432117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447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64486" cy="54005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7820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4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1812925" y="107950"/>
            <a:ext cx="0" cy="8620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pic>
        <p:nvPicPr>
          <p:cNvPr id="1027" name="Picture 3" descr="UOM-Rev3D_S_s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9063"/>
            <a:ext cx="8604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3368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dirty="0" smtClean="0"/>
          </a:p>
        </p:txBody>
      </p:sp>
      <p:pic>
        <p:nvPicPr>
          <p:cNvPr id="1029" name="Picture 5" descr="UOM-Rev3D_H_sm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7950"/>
            <a:ext cx="23622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76200"/>
          </a:xfrm>
          <a:prstGeom prst="rect">
            <a:avLst/>
          </a:prstGeom>
          <a:solidFill>
            <a:srgbClr val="759FB8"/>
          </a:solidFill>
          <a:ln>
            <a:noFill/>
          </a:ln>
          <a:effectLst>
            <a:outerShdw algn="ctr" rotWithShape="0">
              <a:srgbClr val="808080">
                <a:alpha val="45000"/>
              </a:srgbClr>
            </a:outerShdw>
          </a:effectLst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dirty="0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906588"/>
            <a:ext cx="849471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813550" y="188913"/>
            <a:ext cx="2330450" cy="3667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AU" altLang="en-US" sz="1800" dirty="0" smtClean="0">
                <a:solidFill>
                  <a:schemeClr val="bg1"/>
                </a:solidFill>
              </a:rPr>
              <a:t>Academic Skills Unit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1006475"/>
            <a:ext cx="8229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1812925" y="107950"/>
            <a:ext cx="0" cy="8620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pic>
        <p:nvPicPr>
          <p:cNvPr id="1035" name="Picture 11" descr="UOM-Rev3D_S_s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9063"/>
            <a:ext cx="8604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3368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dirty="0" smtClean="0"/>
          </a:p>
        </p:txBody>
      </p:sp>
      <p:pic>
        <p:nvPicPr>
          <p:cNvPr id="1037" name="Picture 13" descr="UOM-Rev3D_H_sm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7950"/>
            <a:ext cx="23622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38200"/>
            <a:ext cx="9144000" cy="76200"/>
          </a:xfrm>
          <a:prstGeom prst="rect">
            <a:avLst/>
          </a:prstGeom>
          <a:solidFill>
            <a:srgbClr val="759FB8"/>
          </a:solidFill>
          <a:ln>
            <a:noFill/>
          </a:ln>
          <a:effectLst>
            <a:outerShdw algn="ctr" rotWithShape="0">
              <a:srgbClr val="808080">
                <a:alpha val="45000"/>
              </a:srgbClr>
            </a:outerShdw>
          </a:effectLst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34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9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6407150"/>
            <a:ext cx="11906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407150"/>
            <a:ext cx="180181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6407150"/>
            <a:ext cx="78898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7150"/>
            <a:ext cx="180181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6407150"/>
            <a:ext cx="1801812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29363"/>
            <a:ext cx="1944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2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2" r:id="rId4"/>
    <p:sldLayoutId id="2147483813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1812925" y="107950"/>
            <a:ext cx="0" cy="8620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>
              <a:solidFill>
                <a:srgbClr val="000000"/>
              </a:solidFill>
            </a:endParaRPr>
          </a:p>
        </p:txBody>
      </p:sp>
      <p:pic>
        <p:nvPicPr>
          <p:cNvPr id="1027" name="Picture 3" descr="UOM-Rev3D_S_s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9063"/>
            <a:ext cx="8604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3368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29" name="Picture 5" descr="UOM-Rev3D_H_sm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7950"/>
            <a:ext cx="23622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76200"/>
          </a:xfrm>
          <a:prstGeom prst="rect">
            <a:avLst/>
          </a:prstGeom>
          <a:solidFill>
            <a:srgbClr val="759FB8"/>
          </a:solidFill>
          <a:ln>
            <a:noFill/>
          </a:ln>
          <a:effectLst>
            <a:outerShdw algn="ctr" rotWithShape="0">
              <a:srgbClr val="808080">
                <a:alpha val="45000"/>
              </a:srgbClr>
            </a:outerShdw>
          </a:effectLst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906588"/>
            <a:ext cx="849471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813550" y="188913"/>
            <a:ext cx="2330450" cy="3667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AU" altLang="en-US" sz="1800" dirty="0" smtClean="0">
                <a:solidFill>
                  <a:srgbClr val="FFFFFF"/>
                </a:solidFill>
              </a:rPr>
              <a:t>Academic Skills Unit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1006475"/>
            <a:ext cx="8229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1812925" y="107950"/>
            <a:ext cx="0" cy="8620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>
              <a:solidFill>
                <a:srgbClr val="000000"/>
              </a:solidFill>
            </a:endParaRPr>
          </a:p>
        </p:txBody>
      </p:sp>
      <p:pic>
        <p:nvPicPr>
          <p:cNvPr id="1035" name="Picture 11" descr="UOM-Rev3D_S_s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9063"/>
            <a:ext cx="8604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3368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37" name="Picture 13" descr="UOM-Rev3D_H_sm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7950"/>
            <a:ext cx="23622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38200"/>
            <a:ext cx="9144000" cy="76200"/>
          </a:xfrm>
          <a:prstGeom prst="rect">
            <a:avLst/>
          </a:prstGeom>
          <a:solidFill>
            <a:srgbClr val="759FB8"/>
          </a:solidFill>
          <a:ln>
            <a:noFill/>
          </a:ln>
          <a:effectLst>
            <a:outerShdw algn="ctr" rotWithShape="0">
              <a:srgbClr val="808080">
                <a:alpha val="45000"/>
              </a:srgbClr>
            </a:outerShdw>
          </a:effectLst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6813550" y="188913"/>
            <a:ext cx="2330450" cy="3667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AU" altLang="en-US" sz="1800" dirty="0" smtClean="0">
                <a:solidFill>
                  <a:srgbClr val="FFFFFF"/>
                </a:solidFill>
              </a:rPr>
              <a:t>Academic Skills</a:t>
            </a:r>
          </a:p>
        </p:txBody>
      </p:sp>
    </p:spTree>
    <p:extLst>
      <p:ext uri="{BB962C8B-B14F-4D97-AF65-F5344CB8AC3E}">
        <p14:creationId xmlns:p14="http://schemas.microsoft.com/office/powerpoint/2010/main" val="367255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9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3375" y="6407150"/>
            <a:ext cx="11906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6407150"/>
            <a:ext cx="180181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7700" y="6407150"/>
            <a:ext cx="78898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07150"/>
            <a:ext cx="180181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6688" y="6407150"/>
            <a:ext cx="1801812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6329363"/>
            <a:ext cx="1944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71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40" r:id="rId4"/>
    <p:sldLayoutId id="2147483841" r:id="rId5"/>
    <p:sldLayoutId id="2147483842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://library.unimelb.edu.au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unimelb.edu.a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3.xml"/><Relationship Id="rId2" Type="http://schemas.openxmlformats.org/officeDocument/2006/relationships/hyperlink" Target="http://unimelb.libguides.com/company_industry" TargetMode="Externa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isworld.com.a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library.unimelb.edu.au/business-resources" TargetMode="External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hyperlink" Target="http://www.library.unimelb.edu.au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library.unimelb.edu.au/research/research-consultations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online.canberra.edu.au/mod/book/view.php?id=180631&amp;chapterid=332" TargetMode="External"/><Relationship Id="rId2" Type="http://schemas.openxmlformats.org/officeDocument/2006/relationships/hyperlink" Target="http://www.ibisworld.com.a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ervices.unimelb.edu.au/__data/assets/pdf_file/0019/2230624/Task_Analysis_direction_words0117MB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it.ly/2kqgu2y" TargetMode="External"/><Relationship Id="rId4" Type="http://schemas.openxmlformats.org/officeDocument/2006/relationships/hyperlink" Target="http://bit.ly/2lInU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86964" y="989608"/>
            <a:ext cx="8229600" cy="711200"/>
          </a:xfrm>
        </p:spPr>
        <p:txBody>
          <a:bodyPr/>
          <a:lstStyle/>
          <a:p>
            <a:r>
              <a:rPr lang="en-AU" altLang="en-US" dirty="0" smtClean="0"/>
              <a:t>Research activity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58775" y="1916137"/>
            <a:ext cx="8494713" cy="4321175"/>
          </a:xfrm>
        </p:spPr>
        <p:txBody>
          <a:bodyPr/>
          <a:lstStyle/>
          <a:p>
            <a:pPr marL="971550" lvl="1" indent="-514350">
              <a:buFont typeface="+mj-lt"/>
              <a:buAutoNum type="arabicPeriod"/>
            </a:pPr>
            <a:endParaRPr lang="en-AU" altLang="en-US" dirty="0"/>
          </a:p>
          <a:p>
            <a:pPr marL="971550" lvl="1" indent="-514350">
              <a:buFont typeface="+mj-lt"/>
              <a:buAutoNum type="arabicPeriod"/>
            </a:pPr>
            <a:endParaRPr lang="en-AU" alt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79512" y="1700808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The Walt Disney Company is considering launching a Disney World theme park in Australia. Analysing both the company’s performance (through a SWOT analysis) and the Australian industry for theme </a:t>
            </a:r>
            <a:r>
              <a:rPr lang="en-AU" dirty="0" smtClean="0"/>
              <a:t>parks (including historical and forecast industry revenues), </a:t>
            </a:r>
            <a:r>
              <a:rPr lang="en-AU" dirty="0"/>
              <a:t>should Disney invest in this </a:t>
            </a:r>
            <a:r>
              <a:rPr lang="en-AU" dirty="0" smtClean="0"/>
              <a:t>project? </a:t>
            </a:r>
            <a:r>
              <a:rPr lang="en-AU" dirty="0"/>
              <a:t> </a:t>
            </a:r>
            <a:r>
              <a:rPr lang="en-AU" sz="2000" dirty="0"/>
              <a:t> 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000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smtClean="0"/>
              <a:t>STAGE </a:t>
            </a:r>
            <a:r>
              <a:rPr lang="en-AU" altLang="en-US" dirty="0"/>
              <a:t>3</a:t>
            </a:r>
            <a:r>
              <a:rPr lang="en-AU" altLang="en-US" dirty="0" smtClean="0"/>
              <a:t>: Research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58775" y="1916137"/>
            <a:ext cx="8494713" cy="4321175"/>
          </a:xfrm>
        </p:spPr>
        <p:txBody>
          <a:bodyPr/>
          <a:lstStyle/>
          <a:p>
            <a:pPr marL="971550" lvl="1" indent="-514350">
              <a:buFont typeface="+mj-lt"/>
              <a:buAutoNum type="arabicPeriod"/>
            </a:pPr>
            <a:endParaRPr lang="en-AU" altLang="en-US" dirty="0"/>
          </a:p>
          <a:p>
            <a:pPr marL="971550" lvl="1" indent="-514350">
              <a:buFont typeface="+mj-lt"/>
              <a:buAutoNum type="arabicPeriod"/>
            </a:pPr>
            <a:endParaRPr lang="en-AU" altLang="en-US" dirty="0" smtClean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726772"/>
              </p:ext>
            </p:extLst>
          </p:nvPr>
        </p:nvGraphicFramePr>
        <p:xfrm>
          <a:off x="4067944" y="1744291"/>
          <a:ext cx="5216377" cy="4511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02411" y="2492896"/>
            <a:ext cx="4032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The research cycle provides us with a systematic approach to work through the task.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Let’s overview key library resources to help you work through this process.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1548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smtClean="0"/>
              <a:t>STAGE </a:t>
            </a:r>
            <a:r>
              <a:rPr lang="en-AU" altLang="en-US" dirty="0"/>
              <a:t>3</a:t>
            </a:r>
            <a:r>
              <a:rPr lang="en-AU" altLang="en-US" dirty="0" smtClean="0"/>
              <a:t>: Research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58775" y="1916137"/>
            <a:ext cx="8494713" cy="4321175"/>
          </a:xfrm>
        </p:spPr>
        <p:txBody>
          <a:bodyPr/>
          <a:lstStyle/>
          <a:p>
            <a:pPr marL="971550" lvl="1" indent="-514350">
              <a:buFont typeface="+mj-lt"/>
              <a:buAutoNum type="arabicPeriod"/>
            </a:pPr>
            <a:endParaRPr lang="en-AU" altLang="en-US" dirty="0"/>
          </a:p>
          <a:p>
            <a:pPr marL="971550" lvl="1" indent="-514350">
              <a:buFont typeface="+mj-lt"/>
              <a:buAutoNum type="arabicPeriod"/>
            </a:pPr>
            <a:endParaRPr lang="en-AU" alt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226965" y="2204864"/>
            <a:ext cx="54251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The library has subject research guides to help you through the research cycle.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You will find subject research guides on the </a:t>
            </a:r>
            <a:r>
              <a:rPr lang="en-AU" dirty="0" smtClean="0">
                <a:hlinkClick r:id="rId2"/>
              </a:rPr>
              <a:t>library website</a:t>
            </a:r>
            <a:r>
              <a:rPr lang="en-AU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3059832" y="2060848"/>
            <a:ext cx="6901520" cy="3882953"/>
          </a:xfrm>
          <a:prstGeom prst="rect">
            <a:avLst/>
          </a:prstGeom>
          <a:noFill/>
        </p:spPr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275424"/>
              </p:ext>
            </p:extLst>
          </p:nvPr>
        </p:nvGraphicFramePr>
        <p:xfrm>
          <a:off x="4933255" y="1786387"/>
          <a:ext cx="3920233" cy="3546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6965" y="6153235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2"/>
              </a:rPr>
              <a:t>library.unimelb.edu.au/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4156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5" t="725"/>
          <a:stretch/>
        </p:blipFill>
        <p:spPr>
          <a:xfrm>
            <a:off x="4835" y="980728"/>
            <a:ext cx="9144000" cy="587727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971600" y="4437112"/>
            <a:ext cx="1584176" cy="864096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8562" y="2564904"/>
            <a:ext cx="4824536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4">
              <a:defRPr/>
            </a:pPr>
            <a:r>
              <a:rPr lang="en-A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‘subject research guide’ showcases the library’s specialised resources for different areas of study. </a:t>
            </a:r>
            <a:endParaRPr lang="en-A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>
            <a:stCxn id="5" idx="1"/>
            <a:endCxn id="2" idx="7"/>
          </p:cNvCxnSpPr>
          <p:nvPr/>
        </p:nvCxnSpPr>
        <p:spPr>
          <a:xfrm flipH="1">
            <a:off x="2323779" y="2857292"/>
            <a:ext cx="1494783" cy="1706364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16016" y="5013176"/>
            <a:ext cx="4104456" cy="707886"/>
          </a:xfrm>
          <a:prstGeom prst="rect">
            <a:avLst/>
          </a:prstGeom>
          <a:solidFill>
            <a:srgbClr val="D600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4" algn="ctr">
              <a:defRPr/>
            </a:pPr>
            <a:r>
              <a:rPr lang="en-A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find the guides on our website</a:t>
            </a:r>
          </a:p>
          <a:p>
            <a:pPr marL="0" lvl="4" algn="ctr">
              <a:defRPr/>
            </a:pPr>
            <a:r>
              <a:rPr lang="en-A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library.unimelb.edu.au</a:t>
            </a:r>
            <a:endParaRPr lang="en-A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40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9265" y="1916832"/>
            <a:ext cx="6881611" cy="4572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649485" y="3639458"/>
            <a:ext cx="3371492" cy="401966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8954" y="3080251"/>
            <a:ext cx="3373937" cy="36267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5696772" y="4486802"/>
            <a:ext cx="2872718" cy="330931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805" y="1053447"/>
            <a:ext cx="8758086" cy="646331"/>
          </a:xfrm>
          <a:prstGeom prst="rect">
            <a:avLst/>
          </a:prstGeom>
          <a:solidFill>
            <a:srgbClr val="D600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4">
              <a:defRPr/>
            </a:pPr>
            <a:r>
              <a:rPr lang="en-A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range of business and economics guides will support you through your studies. Today we will focus on the </a:t>
            </a:r>
            <a:r>
              <a:rPr lang="en-A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‘Company, Industry, &amp; Country Information’ </a:t>
            </a:r>
            <a:r>
              <a:rPr lang="en-A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guide. </a:t>
            </a:r>
          </a:p>
        </p:txBody>
      </p:sp>
    </p:spTree>
    <p:extLst>
      <p:ext uri="{BB962C8B-B14F-4D97-AF65-F5344CB8AC3E}">
        <p14:creationId xmlns:p14="http://schemas.microsoft.com/office/powerpoint/2010/main" val="186159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628799"/>
            <a:ext cx="4320480" cy="489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Isosceles Triangle 5"/>
          <p:cNvSpPr/>
          <p:nvPr/>
        </p:nvSpPr>
        <p:spPr>
          <a:xfrm rot="5400000">
            <a:off x="3487516" y="3585981"/>
            <a:ext cx="1872206" cy="982180"/>
          </a:xfrm>
          <a:prstGeom prst="triangle">
            <a:avLst/>
          </a:prstGeom>
          <a:solidFill>
            <a:srgbClr val="FF66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21026562"/>
              </p:ext>
            </p:extLst>
          </p:nvPr>
        </p:nvGraphicFramePr>
        <p:xfrm>
          <a:off x="75066" y="2172875"/>
          <a:ext cx="4348553" cy="3990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4467" y="1427565"/>
            <a:ext cx="4003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rgbClr val="002060"/>
                </a:solidFill>
              </a:rPr>
              <a:t>Levels of analysis</a:t>
            </a:r>
            <a:endParaRPr lang="en-A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8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2" grpId="0">
        <p:bldAsOne/>
      </p:bldGraphic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05273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dirty="0" smtClean="0"/>
              <a:t>1</a:t>
            </a:r>
            <a:r>
              <a:rPr lang="en-AU" dirty="0"/>
              <a:t>. Analyse The Walt Disney Company’s performance, including a SWOT (strengths, weaknesses, opportunities and threats) analysis.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504" y="2712347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i="1" dirty="0">
                <a:solidFill>
                  <a:srgbClr val="0070C0"/>
                </a:solidFill>
              </a:rPr>
              <a:t>What sources would contain this type of information?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AU" i="1" dirty="0" smtClean="0">
              <a:solidFill>
                <a:srgbClr val="0070C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i="1" dirty="0" smtClean="0">
                <a:solidFill>
                  <a:srgbClr val="0070C0"/>
                </a:solidFill>
              </a:rPr>
              <a:t>What level of analysis do we need?</a:t>
            </a:r>
          </a:p>
          <a:p>
            <a:pPr lvl="0"/>
            <a:endParaRPr lang="en-AU" i="1" dirty="0">
              <a:solidFill>
                <a:srgbClr val="0070C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i="1" dirty="0" smtClean="0">
                <a:solidFill>
                  <a:srgbClr val="0070C0"/>
                </a:solidFill>
              </a:rPr>
              <a:t>How can we find these sources?</a:t>
            </a: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5591252"/>
              </p:ext>
            </p:extLst>
          </p:nvPr>
        </p:nvGraphicFramePr>
        <p:xfrm>
          <a:off x="6082149" y="4293096"/>
          <a:ext cx="2768105" cy="2466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3753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052736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dirty="0"/>
              <a:t>2. </a:t>
            </a:r>
            <a:r>
              <a:rPr lang="en-AU" dirty="0" smtClean="0"/>
              <a:t>Analyse the </a:t>
            </a:r>
            <a:r>
              <a:rPr lang="en-AU" dirty="0"/>
              <a:t>Australian industry environment for theme parks, including </a:t>
            </a:r>
            <a:r>
              <a:rPr lang="en-AU" dirty="0" smtClean="0"/>
              <a:t>historical and forecast industry revenues.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606742"/>
              </p:ext>
            </p:extLst>
          </p:nvPr>
        </p:nvGraphicFramePr>
        <p:xfrm>
          <a:off x="6082149" y="4293096"/>
          <a:ext cx="2768105" cy="2466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07504" y="2712347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i="1" dirty="0">
                <a:solidFill>
                  <a:srgbClr val="0070C0"/>
                </a:solidFill>
              </a:rPr>
              <a:t>What sources would contain this type of information?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AU" i="1" dirty="0" smtClean="0">
              <a:solidFill>
                <a:srgbClr val="0070C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i="1" dirty="0" smtClean="0">
                <a:solidFill>
                  <a:srgbClr val="0070C0"/>
                </a:solidFill>
              </a:rPr>
              <a:t>What </a:t>
            </a:r>
            <a:r>
              <a:rPr lang="en-AU" i="1" dirty="0">
                <a:solidFill>
                  <a:srgbClr val="0070C0"/>
                </a:solidFill>
              </a:rPr>
              <a:t>level of analysis do we need?</a:t>
            </a:r>
          </a:p>
          <a:p>
            <a:pPr lvl="0"/>
            <a:endParaRPr lang="en-AU" i="1" dirty="0">
              <a:solidFill>
                <a:srgbClr val="0070C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i="1" dirty="0">
                <a:solidFill>
                  <a:srgbClr val="0070C0"/>
                </a:solidFill>
              </a:rPr>
              <a:t>How can we find these sources?</a:t>
            </a:r>
          </a:p>
        </p:txBody>
      </p:sp>
    </p:spTree>
    <p:extLst>
      <p:ext uri="{BB962C8B-B14F-4D97-AF65-F5344CB8AC3E}">
        <p14:creationId xmlns:p14="http://schemas.microsoft.com/office/powerpoint/2010/main" val="505951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Analysing &amp; interpreting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600" dirty="0" smtClean="0"/>
              <a:t>You </a:t>
            </a:r>
            <a:r>
              <a:rPr lang="en-AU" sz="2600" dirty="0"/>
              <a:t>need to </a:t>
            </a:r>
            <a:r>
              <a:rPr lang="en-AU" sz="2600" b="1" dirty="0"/>
              <a:t>analyse</a:t>
            </a:r>
            <a:r>
              <a:rPr lang="en-AU" sz="2600" dirty="0"/>
              <a:t> and </a:t>
            </a:r>
            <a:r>
              <a:rPr lang="en-AU" sz="2600" b="1" dirty="0"/>
              <a:t>interpret</a:t>
            </a:r>
            <a:r>
              <a:rPr lang="en-AU" sz="2600" dirty="0"/>
              <a:t> data and information for your reader, not just describe it. </a:t>
            </a:r>
            <a:endParaRPr lang="en-AU" sz="2600" dirty="0" smtClean="0"/>
          </a:p>
          <a:p>
            <a:endParaRPr lang="en-AU" sz="2600" dirty="0" smtClean="0"/>
          </a:p>
          <a:p>
            <a:r>
              <a:rPr lang="en-AU" sz="2600" dirty="0" smtClean="0"/>
              <a:t>As </a:t>
            </a:r>
            <a:r>
              <a:rPr lang="en-AU" sz="2600" dirty="0"/>
              <a:t>the experts, you need to explain what the information means to other experts in your field as well as those outside it (non-experts). </a:t>
            </a:r>
            <a:endParaRPr lang="en-AU" sz="2600" dirty="0" smtClean="0"/>
          </a:p>
          <a:p>
            <a:endParaRPr lang="en-AU" sz="2600" dirty="0" smtClean="0"/>
          </a:p>
          <a:p>
            <a:r>
              <a:rPr lang="en-AU" sz="2600" dirty="0" smtClean="0"/>
              <a:t>Often</a:t>
            </a:r>
            <a:r>
              <a:rPr lang="en-AU" sz="2600" dirty="0"/>
              <a:t>, that means generalising the data rather than providing specific statistics, as well as highlighting implications.</a:t>
            </a:r>
          </a:p>
          <a:p>
            <a:endParaRPr lang="en-AU" sz="2600" dirty="0"/>
          </a:p>
        </p:txBody>
      </p:sp>
    </p:spTree>
    <p:extLst>
      <p:ext uri="{BB962C8B-B14F-4D97-AF65-F5344CB8AC3E}">
        <p14:creationId xmlns:p14="http://schemas.microsoft.com/office/powerpoint/2010/main" val="27359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2" y="2507385"/>
            <a:ext cx="8964488" cy="4321175"/>
          </a:xfrm>
        </p:spPr>
        <p:txBody>
          <a:bodyPr/>
          <a:lstStyle/>
          <a:p>
            <a:pPr marL="0" indent="0">
              <a:buNone/>
            </a:pPr>
            <a:r>
              <a:rPr lang="en-AU" sz="1800" b="1" dirty="0" smtClean="0"/>
              <a:t>Compare: </a:t>
            </a:r>
          </a:p>
          <a:p>
            <a:pPr marL="0" indent="0">
              <a:buNone/>
            </a:pPr>
            <a:r>
              <a:rPr lang="en-AU" sz="1800" dirty="0" smtClean="0"/>
              <a:t>We can see from Figure 1 that market share in the Australian ice cream industry is broken down as follows: Regal Cream holds 8.9%, Unilever holds 29%, Peters Food Group has 34.8% with the remaining 27.3% held by other companies.</a:t>
            </a:r>
          </a:p>
          <a:p>
            <a:pPr marL="0" indent="0">
              <a:buNone/>
            </a:pPr>
            <a:r>
              <a:rPr lang="en-AU" sz="1800" dirty="0"/>
              <a:t/>
            </a:r>
            <a:br>
              <a:rPr lang="en-AU" sz="1800" dirty="0"/>
            </a:br>
            <a:r>
              <a:rPr lang="en-AU" sz="1800" dirty="0"/>
              <a:t>We can see from Figure 1 that the Australian ice-cream market is dominated by three organisations (Regal Cream Products, Unilever, and Peters Food Group) who collectively hold almost 75% of market share. </a:t>
            </a:r>
          </a:p>
          <a:p>
            <a:pPr marL="0" indent="0">
              <a:buNone/>
            </a:pPr>
            <a:r>
              <a:rPr lang="en-AU" sz="1800" dirty="0"/>
              <a:t/>
            </a:r>
            <a:br>
              <a:rPr lang="en-AU" sz="1800" dirty="0"/>
            </a:br>
            <a:r>
              <a:rPr lang="en-AU" sz="1800" dirty="0" smtClean="0"/>
              <a:t>We </a:t>
            </a:r>
            <a:r>
              <a:rPr lang="en-AU" sz="1800" dirty="0"/>
              <a:t>can see from Figure 1 that the Australian ice-cream market is dominated by three organisations (Regal Cream Products, Unilever, and Peters Food Group) who collectively hold almost 75% of market share. High market share concentration can be a barrier to entry for smaller, less established brands who do not benefit from economies of scale in production and marketing.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AU" sz="1800" dirty="0" smtClean="0"/>
          </a:p>
          <a:p>
            <a:endParaRPr lang="en-AU" sz="1800" dirty="0"/>
          </a:p>
          <a:p>
            <a:endParaRPr lang="en-AU" sz="1800" dirty="0"/>
          </a:p>
        </p:txBody>
      </p:sp>
      <p:sp>
        <p:nvSpPr>
          <p:cNvPr id="4" name="Rectangle 3"/>
          <p:cNvSpPr/>
          <p:nvPr/>
        </p:nvSpPr>
        <p:spPr>
          <a:xfrm>
            <a:off x="160452" y="2075833"/>
            <a:ext cx="87811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dirty="0"/>
              <a:t>Little, S. (2016, April). </a:t>
            </a:r>
            <a:r>
              <a:rPr lang="en-AU" sz="1000" dirty="0" err="1"/>
              <a:t>IBISWorld</a:t>
            </a:r>
            <a:r>
              <a:rPr lang="en-AU" sz="1000" dirty="0"/>
              <a:t> Industry Report C1132: Ice Cream Manufacturing in Australia. [Major companies]. Retrieved from </a:t>
            </a:r>
            <a:r>
              <a:rPr lang="en-AU" sz="1000" dirty="0" err="1"/>
              <a:t>IBISWorld</a:t>
            </a:r>
            <a:r>
              <a:rPr lang="en-AU" sz="1000" dirty="0"/>
              <a:t> database.</a:t>
            </a:r>
          </a:p>
        </p:txBody>
      </p:sp>
      <p:pic>
        <p:nvPicPr>
          <p:cNvPr id="60418" name="Picture 2" descr="https://lh4.googleusercontent.com/rDH_nKZLj2-eYekoMXhJ8piGjtXzDvtFmq74airKQtnDwqddlKXqfr6j5ePBJpiOzR7w6HBEKEU2wV5RY_36lqNtEU_UippeMUQWzef4_eD5M2wxPYAmQMM2fUalF_d4aIBZVAH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2" y="594606"/>
            <a:ext cx="7814384" cy="146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1428" y="225274"/>
            <a:ext cx="726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/>
              <a:t>Figure 1: Market share in the Australian ice cream industry </a:t>
            </a:r>
            <a:endParaRPr lang="en-AU" sz="1800" dirty="0"/>
          </a:p>
        </p:txBody>
      </p:sp>
      <p:grpSp>
        <p:nvGrpSpPr>
          <p:cNvPr id="10" name="Group 9"/>
          <p:cNvGrpSpPr/>
          <p:nvPr/>
        </p:nvGrpSpPr>
        <p:grpSpPr>
          <a:xfrm rot="20700073">
            <a:off x="6398673" y="2897315"/>
            <a:ext cx="2088232" cy="576064"/>
            <a:chOff x="3491880" y="2492896"/>
            <a:chExt cx="2088232" cy="576064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3491880" y="2492896"/>
              <a:ext cx="2088232" cy="576064"/>
            </a:xfrm>
            <a:prstGeom prst="roundRect">
              <a:avLst/>
            </a:prstGeom>
            <a:solidFill>
              <a:srgbClr val="FF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91880" y="2550095"/>
              <a:ext cx="2088232" cy="461665"/>
            </a:xfrm>
            <a:prstGeom prst="rect">
              <a:avLst/>
            </a:prstGeom>
            <a:solidFill>
              <a:srgbClr val="FF33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 smtClean="0"/>
                <a:t>description</a:t>
              </a:r>
              <a:endParaRPr lang="en-AU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 rot="20700073">
            <a:off x="6699201" y="3994186"/>
            <a:ext cx="2088232" cy="576064"/>
            <a:chOff x="3491880" y="2492896"/>
            <a:chExt cx="2088232" cy="576064"/>
          </a:xfrm>
          <a:solidFill>
            <a:srgbClr val="FFC000"/>
          </a:solidFill>
        </p:grpSpPr>
        <p:sp>
          <p:nvSpPr>
            <p:cNvPr id="13" name="Rounded Rectangle 12"/>
            <p:cNvSpPr/>
            <p:nvPr/>
          </p:nvSpPr>
          <p:spPr bwMode="auto">
            <a:xfrm>
              <a:off x="3491880" y="2492896"/>
              <a:ext cx="2088232" cy="576064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91880" y="2550095"/>
              <a:ext cx="208823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 smtClean="0"/>
                <a:t>analysis</a:t>
              </a:r>
              <a:endParaRPr lang="en-AU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74680" y="5237720"/>
            <a:ext cx="2369280" cy="1041519"/>
            <a:chOff x="6574680" y="5237720"/>
            <a:chExt cx="2369280" cy="1041519"/>
          </a:xfrm>
        </p:grpSpPr>
        <p:sp>
          <p:nvSpPr>
            <p:cNvPr id="16" name="Rounded Rectangle 15"/>
            <p:cNvSpPr/>
            <p:nvPr/>
          </p:nvSpPr>
          <p:spPr bwMode="auto">
            <a:xfrm rot="20700073">
              <a:off x="6574680" y="5237720"/>
              <a:ext cx="2369280" cy="1041519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20700073">
              <a:off x="6678577" y="5342979"/>
              <a:ext cx="2254359" cy="83099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/>
                <a:t>a</a:t>
              </a:r>
              <a:r>
                <a:rPr lang="en-AU" b="1" dirty="0" smtClean="0"/>
                <a:t>nalysis &amp; interpretation</a:t>
              </a:r>
              <a:endParaRPr lang="en-A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3135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 smtClean="0"/>
              <a:t>Session Outline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AU" altLang="en-US" dirty="0"/>
              <a:t>The writing </a:t>
            </a:r>
            <a:r>
              <a:rPr lang="en-AU" altLang="en-US" dirty="0" smtClean="0"/>
              <a:t>process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AU" altLang="en-US" dirty="0" smtClean="0"/>
              <a:t>Academic &amp; business writing at MBS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AU" altLang="en-US" dirty="0" smtClean="0"/>
              <a:t>Research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AU" altLang="en-US" dirty="0" smtClean="0"/>
              <a:t>Writing &amp; editing task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9852" y="6547430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600" dirty="0" smtClean="0">
                <a:solidFill>
                  <a:srgbClr val="00B0F0"/>
                </a:solidFill>
              </a:rPr>
              <a:t>Source: </a:t>
            </a:r>
            <a:r>
              <a:rPr lang="en-AU" sz="1600" dirty="0" err="1" smtClean="0">
                <a:solidFill>
                  <a:srgbClr val="00B0F0"/>
                </a:solidFill>
              </a:rPr>
              <a:t>Allday</a:t>
            </a:r>
            <a:r>
              <a:rPr lang="en-AU" sz="1600" dirty="0" smtClean="0">
                <a:solidFill>
                  <a:srgbClr val="00B0F0"/>
                </a:solidFill>
              </a:rPr>
              <a:t>, 2016, p. 29.</a:t>
            </a:r>
            <a:endParaRPr lang="en-AU" sz="1600" b="1" dirty="0" smtClean="0">
              <a:solidFill>
                <a:srgbClr val="00B0F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-171400"/>
            <a:ext cx="9144000" cy="11521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10556"/>
          <a:stretch/>
        </p:blipFill>
        <p:spPr>
          <a:xfrm>
            <a:off x="17743" y="3332316"/>
            <a:ext cx="2228722" cy="34878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874" t="4718" r="11924" b="6285"/>
          <a:stretch/>
        </p:blipFill>
        <p:spPr>
          <a:xfrm>
            <a:off x="123472" y="186244"/>
            <a:ext cx="6573272" cy="2884462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38877" t="1413" r="23307" b="92335"/>
          <a:stretch/>
        </p:blipFill>
        <p:spPr>
          <a:xfrm>
            <a:off x="2402297" y="3376558"/>
            <a:ext cx="862646" cy="2430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b="10933"/>
          <a:stretch/>
        </p:blipFill>
        <p:spPr>
          <a:xfrm>
            <a:off x="2305671" y="3847197"/>
            <a:ext cx="887859" cy="29729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76256" y="-75366"/>
            <a:ext cx="2088232" cy="181588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bg1"/>
                </a:solidFill>
              </a:rPr>
              <a:t>Your turn: analyse &amp; interpret the data</a:t>
            </a:r>
            <a:endParaRPr lang="en-AU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2451" t="10376" b="-1"/>
          <a:stretch/>
        </p:blipFill>
        <p:spPr>
          <a:xfrm>
            <a:off x="3842608" y="3325145"/>
            <a:ext cx="5128928" cy="7810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1229"/>
          <a:stretch/>
        </p:blipFill>
        <p:spPr>
          <a:xfrm>
            <a:off x="3796390" y="4100171"/>
            <a:ext cx="4572286" cy="828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t="11382"/>
          <a:stretch/>
        </p:blipFill>
        <p:spPr>
          <a:xfrm>
            <a:off x="3798060" y="5010516"/>
            <a:ext cx="3914775" cy="7849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/>
          <a:srcRect t="9514" b="16115"/>
          <a:stretch/>
        </p:blipFill>
        <p:spPr>
          <a:xfrm>
            <a:off x="3771683" y="5829068"/>
            <a:ext cx="4676775" cy="757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0216" y="2348465"/>
            <a:ext cx="2621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rgbClr val="00B0F0"/>
                </a:solidFill>
              </a:rPr>
              <a:t>Source: </a:t>
            </a:r>
            <a:r>
              <a:rPr lang="en-AU" sz="1600" dirty="0" err="1" smtClean="0">
                <a:solidFill>
                  <a:srgbClr val="00B0F0"/>
                </a:solidFill>
              </a:rPr>
              <a:t>MarketLine</a:t>
            </a:r>
            <a:r>
              <a:rPr lang="en-AU" sz="1600" dirty="0" smtClean="0">
                <a:solidFill>
                  <a:srgbClr val="00B0F0"/>
                </a:solidFill>
              </a:rPr>
              <a:t> Advantage, 2016, p. 23</a:t>
            </a:r>
            <a:r>
              <a:rPr lang="en-AU" sz="1600" dirty="0" smtClean="0"/>
              <a:t>.</a:t>
            </a:r>
            <a:endParaRPr lang="en-AU" sz="1600" dirty="0" smtClean="0"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0" y="3212976"/>
            <a:ext cx="9144000" cy="1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056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STAGE 4: Planning [WHAT]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		THINKING &amp; ORGANISING</a:t>
            </a:r>
          </a:p>
          <a:p>
            <a:endParaRPr lang="en-AU" dirty="0" smtClean="0"/>
          </a:p>
          <a:p>
            <a:r>
              <a:rPr lang="en-AU" dirty="0" smtClean="0"/>
              <a:t>Defining &amp; structuring your </a:t>
            </a:r>
            <a:r>
              <a:rPr lang="en-AU" b="1" dirty="0" smtClean="0"/>
              <a:t>argument</a:t>
            </a:r>
          </a:p>
          <a:p>
            <a:endParaRPr lang="en-AU" dirty="0" smtClean="0"/>
          </a:p>
          <a:p>
            <a:r>
              <a:rPr lang="en-AU" dirty="0" smtClean="0"/>
              <a:t>Planning &amp; structuring your </a:t>
            </a:r>
            <a:r>
              <a:rPr lang="en-AU" b="1" dirty="0" smtClean="0"/>
              <a:t>paper</a:t>
            </a:r>
          </a:p>
        </p:txBody>
      </p:sp>
      <p:sp>
        <p:nvSpPr>
          <p:cNvPr id="4" name="Equal 3"/>
          <p:cNvSpPr/>
          <p:nvPr/>
        </p:nvSpPr>
        <p:spPr bwMode="auto">
          <a:xfrm>
            <a:off x="323528" y="1916832"/>
            <a:ext cx="1230313" cy="649287"/>
          </a:xfrm>
          <a:prstGeom prst="mathEqual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AU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822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684499" y="25214"/>
            <a:ext cx="5005313" cy="711200"/>
          </a:xfrm>
        </p:spPr>
        <p:txBody>
          <a:bodyPr/>
          <a:lstStyle/>
          <a:p>
            <a:r>
              <a:rPr lang="en-AU" altLang="en-US" sz="3000" dirty="0" smtClean="0">
                <a:solidFill>
                  <a:schemeClr val="bg1"/>
                </a:solidFill>
              </a:rPr>
              <a:t>Making an argument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748287"/>
              </p:ext>
            </p:extLst>
          </p:nvPr>
        </p:nvGraphicFramePr>
        <p:xfrm>
          <a:off x="468313" y="3500438"/>
          <a:ext cx="8494712" cy="28400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00399"/>
                <a:gridCol w="4894313"/>
              </a:tblGrid>
              <a:tr h="370881"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Topic</a:t>
                      </a:r>
                      <a:endParaRPr lang="en-A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This paper will argue that…</a:t>
                      </a:r>
                      <a:endParaRPr lang="en-AU" sz="1800" dirty="0"/>
                    </a:p>
                  </a:txBody>
                  <a:tcPr marT="45725" marB="45725"/>
                </a:tc>
              </a:tr>
              <a:tr h="914502"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Does privatisation stimulate economic growth?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…privatisation </a:t>
                      </a:r>
                      <a:r>
                        <a:rPr lang="en-AU" sz="1800" b="1" dirty="0" smtClean="0">
                          <a:solidFill>
                            <a:srgbClr val="0066FF"/>
                          </a:solidFill>
                        </a:rPr>
                        <a:t>stimulates</a:t>
                      </a:r>
                      <a:r>
                        <a:rPr lang="en-AU" sz="1800" dirty="0" smtClean="0"/>
                        <a:t> economic growth </a:t>
                      </a:r>
                      <a:r>
                        <a:rPr lang="en-AU" sz="1800" b="1" kern="1200" dirty="0" smtClean="0">
                          <a:solidFill>
                            <a:srgbClr val="0066FF"/>
                          </a:solidFill>
                          <a:latin typeface="+mn-lt"/>
                          <a:ea typeface="+mn-ea"/>
                          <a:cs typeface="+mn-cs"/>
                        </a:rPr>
                        <a:t>by</a:t>
                      </a:r>
                      <a:r>
                        <a:rPr lang="en-AU" sz="1800" dirty="0" smtClean="0"/>
                        <a:t> increasing competition</a:t>
                      </a:r>
                      <a:r>
                        <a:rPr lang="en-AU" sz="1800" baseline="0" dirty="0" smtClean="0"/>
                        <a:t> in the business sector.</a:t>
                      </a:r>
                      <a:endParaRPr lang="en-AU" sz="1800" dirty="0"/>
                    </a:p>
                  </a:txBody>
                  <a:tcPr marT="45725" marB="45725"/>
                </a:tc>
              </a:tr>
              <a:tr h="914502"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The internet privacy war</a:t>
                      </a:r>
                      <a:endParaRPr lang="en-A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..internet privacy </a:t>
                      </a:r>
                      <a:r>
                        <a:rPr lang="en-AU" sz="1800" b="1" kern="1200" dirty="0" smtClean="0">
                          <a:solidFill>
                            <a:srgbClr val="0066FF"/>
                          </a:solidFill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en-AU" sz="1800" dirty="0" smtClean="0"/>
                        <a:t> an impossible goal </a:t>
                      </a:r>
                      <a:r>
                        <a:rPr lang="en-AU" sz="1800" b="1" kern="1200" dirty="0" smtClean="0">
                          <a:solidFill>
                            <a:srgbClr val="0066FF"/>
                          </a:solidFill>
                          <a:latin typeface="+mn-lt"/>
                          <a:ea typeface="+mn-ea"/>
                          <a:cs typeface="+mn-cs"/>
                        </a:rPr>
                        <a:t>because </a:t>
                      </a:r>
                      <a:r>
                        <a:rPr lang="en-AU" sz="1800" dirty="0" smtClean="0"/>
                        <a:t>there are too many hackers and too much to gain</a:t>
                      </a:r>
                      <a:endParaRPr lang="en-AU" sz="1800" dirty="0"/>
                    </a:p>
                  </a:txBody>
                  <a:tcPr marT="45725" marB="45725"/>
                </a:tc>
              </a:tr>
              <a:tr h="640151"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Are marketing and</a:t>
                      </a:r>
                      <a:r>
                        <a:rPr lang="en-AU" sz="1800" baseline="0" dirty="0" smtClean="0"/>
                        <a:t> advertising the same thing?</a:t>
                      </a:r>
                      <a:endParaRPr lang="en-A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…marketing and advertising </a:t>
                      </a:r>
                      <a:r>
                        <a:rPr lang="en-AU" sz="1800" b="1" kern="1200" dirty="0" smtClean="0">
                          <a:solidFill>
                            <a:srgbClr val="0066FF"/>
                          </a:solidFill>
                          <a:latin typeface="+mn-lt"/>
                          <a:ea typeface="+mn-ea"/>
                          <a:cs typeface="+mn-cs"/>
                        </a:rPr>
                        <a:t>are not </a:t>
                      </a:r>
                      <a:r>
                        <a:rPr lang="en-AU" sz="1800" dirty="0" smtClean="0"/>
                        <a:t>the same thing </a:t>
                      </a:r>
                      <a:r>
                        <a:rPr lang="en-AU" sz="1800" b="1" kern="1200" dirty="0" smtClean="0">
                          <a:solidFill>
                            <a:srgbClr val="0066FF"/>
                          </a:solidFill>
                          <a:latin typeface="+mn-lt"/>
                          <a:ea typeface="+mn-ea"/>
                          <a:cs typeface="+mn-cs"/>
                        </a:rPr>
                        <a:t>because</a:t>
                      </a:r>
                      <a:r>
                        <a:rPr lang="en-AU" sz="1800" dirty="0" smtClean="0"/>
                        <a:t>…</a:t>
                      </a:r>
                      <a:endParaRPr lang="en-AU" sz="1800" dirty="0"/>
                    </a:p>
                  </a:txBody>
                  <a:tcPr marT="45725" marB="45725"/>
                </a:tc>
              </a:tr>
            </a:tbl>
          </a:graphicData>
        </a:graphic>
      </p:graphicFrame>
      <p:sp>
        <p:nvSpPr>
          <p:cNvPr id="5" name="Not Equal 4"/>
          <p:cNvSpPr/>
          <p:nvPr/>
        </p:nvSpPr>
        <p:spPr bwMode="auto">
          <a:xfrm>
            <a:off x="259419" y="1316332"/>
            <a:ext cx="1223962" cy="576263"/>
          </a:xfrm>
          <a:prstGeom prst="mathNotEqual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AU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Equal 5"/>
          <p:cNvSpPr/>
          <p:nvPr/>
        </p:nvSpPr>
        <p:spPr bwMode="auto">
          <a:xfrm>
            <a:off x="4426606" y="1279820"/>
            <a:ext cx="1230313" cy="649287"/>
          </a:xfrm>
          <a:prstGeom prst="mathEqual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AU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334" name="TextBox 6"/>
          <p:cNvSpPr txBox="1">
            <a:spLocks noChangeArrowheads="1"/>
          </p:cNvSpPr>
          <p:nvPr/>
        </p:nvSpPr>
        <p:spPr bwMode="auto">
          <a:xfrm>
            <a:off x="1618319" y="1316332"/>
            <a:ext cx="2592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en-US" sz="2400"/>
              <a:t>Being emotional or negative</a:t>
            </a:r>
          </a:p>
        </p:txBody>
      </p:sp>
      <p:sp>
        <p:nvSpPr>
          <p:cNvPr id="13335" name="TextBox 7"/>
          <p:cNvSpPr txBox="1">
            <a:spLocks noChangeArrowheads="1"/>
          </p:cNvSpPr>
          <p:nvPr/>
        </p:nvSpPr>
        <p:spPr bwMode="auto">
          <a:xfrm>
            <a:off x="5795031" y="1292520"/>
            <a:ext cx="29527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en-US" sz="2400" dirty="0"/>
              <a:t>Presenting the conclusion you have reached based on your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836613"/>
            <a:ext cx="8229600" cy="711200"/>
          </a:xfr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AU" altLang="en-US" smtClean="0"/>
              <a:t>Argument structure</a:t>
            </a:r>
          </a:p>
        </p:txBody>
      </p:sp>
      <p:graphicFrame>
        <p:nvGraphicFramePr>
          <p:cNvPr id="14340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130506"/>
              </p:ext>
            </p:extLst>
          </p:nvPr>
        </p:nvGraphicFramePr>
        <p:xfrm>
          <a:off x="899592" y="1628800"/>
          <a:ext cx="6553200" cy="477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4" name="Organization Chart" r:id="rId4" imgW="3651120" imgH="2273040" progId="OrgPlusWOPX.4">
                  <p:embed followColorScheme="full"/>
                </p:oleObj>
              </mc:Choice>
              <mc:Fallback>
                <p:oleObj name="Organization Chart" r:id="rId4" imgW="3651120" imgH="2273040" progId="OrgPlusWOPX.4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628800"/>
                        <a:ext cx="6553200" cy="477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03648" y="1628800"/>
            <a:ext cx="5976664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WD </a:t>
            </a:r>
            <a:r>
              <a:rPr lang="en-AU" b="1" dirty="0" smtClean="0"/>
              <a:t>should</a:t>
            </a:r>
            <a:r>
              <a:rPr lang="en-AU" dirty="0" smtClean="0"/>
              <a:t> invest in a theme park in Australia with X conditions because: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2780928"/>
            <a:ext cx="1944216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1">
                    <a:lumMod val="95000"/>
                  </a:schemeClr>
                </a:solidFill>
              </a:rPr>
              <a:t>SWOT is positive</a:t>
            </a:r>
            <a:endParaRPr lang="en-A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2780928"/>
            <a:ext cx="2160240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1">
                    <a:lumMod val="95000"/>
                  </a:schemeClr>
                </a:solidFill>
              </a:rPr>
              <a:t>Aus. Market has long term potential</a:t>
            </a:r>
            <a:endParaRPr lang="en-A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2780927"/>
            <a:ext cx="2448272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1">
                    <a:lumMod val="95000"/>
                  </a:schemeClr>
                </a:solidFill>
              </a:rPr>
              <a:t>Leverage strong Aussie brand</a:t>
            </a:r>
            <a:endParaRPr lang="en-A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11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smtClean="0"/>
              <a:t>Argument mapping/planning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772816"/>
            <a:ext cx="84947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400" dirty="0" smtClean="0"/>
              <a:t>Consider </a:t>
            </a:r>
            <a:r>
              <a:rPr lang="en-AU" sz="2400" dirty="0" smtClean="0"/>
              <a:t>the conclusions you made in the last activity: based on your analysis, what would you advise the Walt Disney Company?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 smtClean="0"/>
              <a:t>Write down your argument / </a:t>
            </a:r>
            <a:r>
              <a:rPr lang="en-AU" sz="2400" dirty="0" smtClean="0"/>
              <a:t>position in a topic sentence</a:t>
            </a:r>
            <a:endParaRPr lang="en-A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AU" sz="2400" dirty="0" smtClean="0"/>
              <a:t>Map out what </a:t>
            </a:r>
            <a:r>
              <a:rPr lang="en-AU" sz="2400" dirty="0" smtClean="0"/>
              <a:t>support </a:t>
            </a:r>
            <a:r>
              <a:rPr lang="en-AU" sz="2400" dirty="0" smtClean="0"/>
              <a:t>you will </a:t>
            </a:r>
            <a:r>
              <a:rPr lang="en-AU" sz="2400" dirty="0" smtClean="0"/>
              <a:t>use.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 smtClean="0"/>
              <a:t>Consider how you might sum up, or link to the next point.</a:t>
            </a:r>
            <a:endParaRPr lang="en-AU" sz="2400" dirty="0" smtClean="0"/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r>
              <a:rPr lang="en-AU" sz="2400" dirty="0" smtClean="0"/>
              <a:t>Dot points only! </a:t>
            </a:r>
          </a:p>
        </p:txBody>
      </p:sp>
    </p:spTree>
    <p:extLst>
      <p:ext uri="{BB962C8B-B14F-4D97-AF65-F5344CB8AC3E}">
        <p14:creationId xmlns:p14="http://schemas.microsoft.com/office/powerpoint/2010/main" val="315113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Body paragraphs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/>
              <a:t>Analysis, not just a </a:t>
            </a:r>
            <a:r>
              <a:rPr lang="en-AU" dirty="0" smtClean="0"/>
              <a:t>description.</a:t>
            </a:r>
            <a:endParaRPr lang="en-AU" dirty="0"/>
          </a:p>
          <a:p>
            <a:endParaRPr lang="en-AU" dirty="0"/>
          </a:p>
          <a:p>
            <a:pPr marL="971550" lvl="1" indent="-514350">
              <a:buFont typeface="+mj-lt"/>
              <a:buAutoNum type="arabicPeriod"/>
            </a:pPr>
            <a:r>
              <a:rPr lang="en-AU" dirty="0"/>
              <a:t>Present &amp; support your argument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AU" dirty="0"/>
              <a:t>Demonstrate </a:t>
            </a:r>
            <a:r>
              <a:rPr lang="en-AU" dirty="0" smtClean="0"/>
              <a:t>analysis/reasoning</a:t>
            </a:r>
            <a:endParaRPr lang="en-AU" dirty="0"/>
          </a:p>
          <a:p>
            <a:pPr marL="971550" lvl="1" indent="-514350">
              <a:buFont typeface="+mj-lt"/>
              <a:buAutoNum type="arabicPeriod"/>
            </a:pPr>
            <a:r>
              <a:rPr lang="en-AU" dirty="0"/>
              <a:t>Interpret data and trends </a:t>
            </a:r>
          </a:p>
          <a:p>
            <a:pPr marL="0" indent="0">
              <a:buNone/>
            </a:pPr>
            <a:endParaRPr lang="en-AU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AU" sz="2400" dirty="0"/>
          </a:p>
          <a:p>
            <a:pPr lvl="1"/>
            <a:r>
              <a:rPr lang="en-AU" dirty="0"/>
              <a:t>Not too long</a:t>
            </a:r>
          </a:p>
          <a:p>
            <a:pPr lvl="1"/>
            <a:r>
              <a:rPr lang="en-AU" dirty="0"/>
              <a:t>Must have a topic sentence</a:t>
            </a:r>
          </a:p>
          <a:p>
            <a:pPr lvl="1"/>
            <a:r>
              <a:rPr lang="en-AU" dirty="0" smtClean="0"/>
              <a:t>Only </a:t>
            </a:r>
            <a:r>
              <a:rPr lang="en-AU" dirty="0"/>
              <a:t>relevant information/detail</a:t>
            </a:r>
          </a:p>
          <a:p>
            <a:pPr lvl="1"/>
            <a:r>
              <a:rPr lang="en-AU" dirty="0"/>
              <a:t>In logical order</a:t>
            </a:r>
          </a:p>
        </p:txBody>
      </p:sp>
      <p:sp>
        <p:nvSpPr>
          <p:cNvPr id="4" name="Explosion 2 4"/>
          <p:cNvSpPr>
            <a:spLocks noChangeArrowheads="1"/>
          </p:cNvSpPr>
          <p:nvPr/>
        </p:nvSpPr>
        <p:spPr bwMode="auto">
          <a:xfrm>
            <a:off x="5292080" y="3645024"/>
            <a:ext cx="3851920" cy="3096344"/>
          </a:xfrm>
          <a:prstGeom prst="irregularSeal2">
            <a:avLst/>
          </a:prstGeom>
          <a:solidFill>
            <a:schemeClr val="accent1">
              <a:lumMod val="9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AU" alt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idea per paragraph</a:t>
            </a:r>
            <a:endParaRPr lang="en-AU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8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3000" dirty="0" smtClean="0"/>
              <a:t>Support: how do we incorporate sources?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95288" y="1773238"/>
            <a:ext cx="8494712" cy="4321175"/>
          </a:xfrm>
        </p:spPr>
        <p:txBody>
          <a:bodyPr/>
          <a:lstStyle/>
          <a:p>
            <a:r>
              <a:rPr lang="en-AU" altLang="en-US" sz="2700" b="1" dirty="0" smtClean="0"/>
              <a:t>Direct Quotation </a:t>
            </a:r>
            <a:r>
              <a:rPr lang="en-AU" altLang="en-US" sz="2700" dirty="0" smtClean="0"/>
              <a:t>– copy the words exactly, use quotation marks. </a:t>
            </a:r>
          </a:p>
          <a:p>
            <a:r>
              <a:rPr lang="en-AU" altLang="en-US" sz="2700" b="1" dirty="0" smtClean="0"/>
              <a:t>Paraphrase</a:t>
            </a:r>
            <a:r>
              <a:rPr lang="en-AU" altLang="en-US" sz="2700" dirty="0" smtClean="0"/>
              <a:t> – copy the author’s idea, but express it in your own words (very different to original). </a:t>
            </a:r>
          </a:p>
          <a:p>
            <a:pPr lvl="1"/>
            <a:r>
              <a:rPr lang="en-AU" altLang="en-US" sz="2700" dirty="0" smtClean="0"/>
              <a:t>Use paraphrasing techniques</a:t>
            </a:r>
          </a:p>
          <a:p>
            <a:r>
              <a:rPr lang="en-AU" altLang="en-US" sz="2700" b="1" dirty="0" smtClean="0"/>
              <a:t>Summarise</a:t>
            </a:r>
            <a:r>
              <a:rPr lang="en-AU" altLang="en-US" sz="2700" dirty="0" smtClean="0"/>
              <a:t> – take the main idea from a longer section of a text and express it in your own words. </a:t>
            </a:r>
          </a:p>
          <a:p>
            <a:r>
              <a:rPr lang="en-AU" altLang="en-US" sz="2700" b="1" dirty="0" smtClean="0">
                <a:solidFill>
                  <a:srgbClr val="0070C0"/>
                </a:solidFill>
              </a:rPr>
              <a:t>All methods require citation (in text and reference list).</a:t>
            </a:r>
          </a:p>
        </p:txBody>
      </p:sp>
    </p:spTree>
    <p:extLst>
      <p:ext uri="{BB962C8B-B14F-4D97-AF65-F5344CB8AC3E}">
        <p14:creationId xmlns:p14="http://schemas.microsoft.com/office/powerpoint/2010/main" val="93890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smtClean="0"/>
              <a:t>Citing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494713" cy="4824536"/>
          </a:xfrm>
        </p:spPr>
        <p:txBody>
          <a:bodyPr/>
          <a:lstStyle/>
          <a:p>
            <a:pPr>
              <a:defRPr/>
            </a:pPr>
            <a:r>
              <a:rPr lang="en-AU" sz="2000" dirty="0" smtClean="0">
                <a:ea typeface="+mn-ea"/>
              </a:rPr>
              <a:t>You MUST cite all information from another source </a:t>
            </a:r>
            <a:r>
              <a:rPr lang="en-AU" sz="2000" b="1" dirty="0" smtClean="0">
                <a:ea typeface="+mn-ea"/>
              </a:rPr>
              <a:t>in the body of the text </a:t>
            </a:r>
            <a:r>
              <a:rPr lang="en-AU" sz="2000" dirty="0" smtClean="0">
                <a:ea typeface="+mn-ea"/>
              </a:rPr>
              <a:t>and </a:t>
            </a:r>
            <a:r>
              <a:rPr lang="en-AU" sz="2000" b="1" dirty="0" smtClean="0">
                <a:ea typeface="+mn-ea"/>
              </a:rPr>
              <a:t>in a reference list </a:t>
            </a:r>
            <a:r>
              <a:rPr lang="en-AU" sz="2000" dirty="0" smtClean="0">
                <a:ea typeface="+mn-ea"/>
              </a:rPr>
              <a:t>at the end. </a:t>
            </a:r>
          </a:p>
          <a:p>
            <a:pPr>
              <a:defRPr/>
            </a:pPr>
            <a:endParaRPr lang="en-AU" sz="2000" dirty="0" smtClean="0">
              <a:ea typeface="+mn-ea"/>
            </a:endParaRPr>
          </a:p>
          <a:p>
            <a:pPr marL="0" indent="0">
              <a:buNone/>
              <a:defRPr/>
            </a:pPr>
            <a:r>
              <a:rPr lang="en-AU" sz="2000" b="1" dirty="0" smtClean="0">
                <a:ea typeface="+mn-ea"/>
              </a:rPr>
              <a:t>In-text citation</a:t>
            </a:r>
          </a:p>
          <a:p>
            <a:pPr marL="0" indent="0">
              <a:buNone/>
              <a:defRPr/>
            </a:pPr>
            <a:r>
              <a:rPr lang="en-AU" sz="2000" i="1" dirty="0" smtClean="0">
                <a:ea typeface="+mn-ea"/>
              </a:rPr>
              <a:t>Author prominent (APA): </a:t>
            </a:r>
            <a:endParaRPr lang="en-AU" sz="2000" i="1" dirty="0" smtClean="0">
              <a:ea typeface="+mn-ea"/>
            </a:endParaRPr>
          </a:p>
          <a:p>
            <a:pPr>
              <a:defRPr/>
            </a:pPr>
            <a:r>
              <a:rPr lang="en-AU" sz="2000" b="1" dirty="0">
                <a:ea typeface="+mn-ea"/>
              </a:rPr>
              <a:t>I</a:t>
            </a:r>
            <a:r>
              <a:rPr lang="en-AU" sz="2000" b="1" dirty="0" smtClean="0">
                <a:ea typeface="+mn-ea"/>
              </a:rPr>
              <a:t>ntroduce </a:t>
            </a:r>
            <a:r>
              <a:rPr lang="en-AU" sz="2000" b="1" dirty="0" smtClean="0">
                <a:ea typeface="+mn-ea"/>
              </a:rPr>
              <a:t>the author’s work</a:t>
            </a:r>
            <a:r>
              <a:rPr lang="en-AU" sz="2000" dirty="0" smtClean="0">
                <a:ea typeface="+mn-ea"/>
              </a:rPr>
              <a:t> using </a:t>
            </a:r>
            <a:r>
              <a:rPr lang="en-AU" sz="2000" dirty="0" smtClean="0">
                <a:solidFill>
                  <a:srgbClr val="FF0000"/>
                </a:solidFill>
                <a:ea typeface="+mn-ea"/>
              </a:rPr>
              <a:t>name</a:t>
            </a:r>
            <a:r>
              <a:rPr lang="en-AU" sz="2000" dirty="0" smtClean="0">
                <a:ea typeface="+mn-ea"/>
              </a:rPr>
              <a:t> + </a:t>
            </a:r>
            <a:r>
              <a:rPr lang="en-AU" sz="2000" dirty="0" smtClean="0">
                <a:solidFill>
                  <a:srgbClr val="FF0000"/>
                </a:solidFill>
                <a:ea typeface="+mn-ea"/>
              </a:rPr>
              <a:t>(year) </a:t>
            </a:r>
            <a:r>
              <a:rPr lang="en-AU" sz="2000" dirty="0" smtClean="0">
                <a:ea typeface="+mn-ea"/>
              </a:rPr>
              <a:t>+ </a:t>
            </a:r>
            <a:r>
              <a:rPr lang="en-AU" sz="2000" dirty="0" smtClean="0">
                <a:solidFill>
                  <a:srgbClr val="0066FF"/>
                </a:solidFill>
                <a:ea typeface="+mn-ea"/>
              </a:rPr>
              <a:t>reporting verb</a:t>
            </a:r>
            <a:r>
              <a:rPr lang="en-AU" sz="2000" dirty="0" smtClean="0">
                <a:ea typeface="+mn-ea"/>
              </a:rPr>
              <a:t>. </a:t>
            </a:r>
          </a:p>
          <a:p>
            <a:pPr marL="685800" lvl="1">
              <a:defRPr/>
            </a:pPr>
            <a:r>
              <a:rPr lang="en-AU" sz="1800" dirty="0" err="1" smtClean="0">
                <a:solidFill>
                  <a:srgbClr val="FF0000"/>
                </a:solidFill>
              </a:rPr>
              <a:t>Alldey</a:t>
            </a:r>
            <a:r>
              <a:rPr lang="en-AU" sz="1800" dirty="0" smtClean="0">
                <a:solidFill>
                  <a:srgbClr val="FF0000"/>
                </a:solidFill>
              </a:rPr>
              <a:t> </a:t>
            </a:r>
            <a:r>
              <a:rPr lang="en-AU" sz="1800" dirty="0" smtClean="0">
                <a:solidFill>
                  <a:srgbClr val="FF0000"/>
                </a:solidFill>
              </a:rPr>
              <a:t>(</a:t>
            </a:r>
            <a:r>
              <a:rPr lang="en-AU" sz="1800" dirty="0" smtClean="0">
                <a:solidFill>
                  <a:srgbClr val="FF0000"/>
                </a:solidFill>
              </a:rPr>
              <a:t>2016) </a:t>
            </a:r>
            <a:r>
              <a:rPr lang="en-AU" sz="1800" dirty="0">
                <a:solidFill>
                  <a:srgbClr val="0066FF"/>
                </a:solidFill>
                <a:ea typeface="+mn-ea"/>
                <a:cs typeface="+mn-cs"/>
              </a:rPr>
              <a:t>asserts that</a:t>
            </a:r>
            <a:r>
              <a:rPr lang="en-AU" sz="1800" dirty="0">
                <a:ea typeface="+mn-ea"/>
                <a:cs typeface="+mn-cs"/>
              </a:rPr>
              <a:t> </a:t>
            </a:r>
            <a:r>
              <a:rPr lang="en-AU" sz="1800" dirty="0" smtClean="0">
                <a:ea typeface="+mn-ea"/>
                <a:cs typeface="+mn-cs"/>
              </a:rPr>
              <a:t>i</a:t>
            </a:r>
            <a:r>
              <a:rPr lang="en-AU" altLang="en-US" sz="1800" dirty="0" smtClean="0"/>
              <a:t>nvesting </a:t>
            </a:r>
            <a:r>
              <a:rPr lang="en-AU" altLang="en-US" sz="1800" dirty="0"/>
              <a:t>in this market is unlikely to generate large revenue streams in the short </a:t>
            </a:r>
            <a:r>
              <a:rPr lang="en-AU" altLang="en-US" sz="1800" dirty="0" smtClean="0"/>
              <a:t>term.</a:t>
            </a:r>
            <a:endParaRPr lang="en-AU" sz="1800" dirty="0" smtClean="0"/>
          </a:p>
          <a:p>
            <a:pPr marL="0" indent="0">
              <a:buFontTx/>
              <a:buNone/>
              <a:defRPr/>
            </a:pPr>
            <a:r>
              <a:rPr lang="en-AU" sz="1800" dirty="0" smtClean="0"/>
              <a:t>OR</a:t>
            </a:r>
            <a:endParaRPr lang="en-AU" sz="1800" dirty="0"/>
          </a:p>
          <a:p>
            <a:pPr marL="0" indent="0">
              <a:buNone/>
              <a:defRPr/>
            </a:pPr>
            <a:r>
              <a:rPr lang="en-AU" sz="2000" i="1" dirty="0" smtClean="0">
                <a:ea typeface="+mn-ea"/>
              </a:rPr>
              <a:t>Information prominent (APA):</a:t>
            </a:r>
          </a:p>
          <a:p>
            <a:pPr>
              <a:defRPr/>
            </a:pPr>
            <a:r>
              <a:rPr lang="en-AU" sz="2000" dirty="0" smtClean="0">
                <a:ea typeface="+mn-ea"/>
              </a:rPr>
              <a:t>Put </a:t>
            </a:r>
            <a:r>
              <a:rPr lang="en-AU" sz="2000" dirty="0" smtClean="0">
                <a:solidFill>
                  <a:srgbClr val="FF0000"/>
                </a:solidFill>
                <a:ea typeface="+mn-ea"/>
              </a:rPr>
              <a:t>(name(s), year) </a:t>
            </a:r>
            <a:r>
              <a:rPr lang="en-AU" sz="2000" dirty="0" smtClean="0">
                <a:ea typeface="+mn-ea"/>
              </a:rPr>
              <a:t>at the </a:t>
            </a:r>
            <a:r>
              <a:rPr lang="en-AU" sz="2000" b="1" dirty="0" smtClean="0">
                <a:ea typeface="+mn-ea"/>
              </a:rPr>
              <a:t>end of the sentence</a:t>
            </a:r>
          </a:p>
          <a:p>
            <a:pPr lvl="1">
              <a:defRPr/>
            </a:pPr>
            <a:r>
              <a:rPr lang="en-AU" altLang="en-US" sz="1800" dirty="0" smtClean="0"/>
              <a:t>Investing </a:t>
            </a:r>
            <a:r>
              <a:rPr lang="en-AU" altLang="en-US" sz="1800" dirty="0"/>
              <a:t>in this market is unlikely to generate large revenue streams in the short </a:t>
            </a:r>
            <a:r>
              <a:rPr lang="en-AU" altLang="en-US" sz="1800" dirty="0" smtClean="0"/>
              <a:t>term</a:t>
            </a:r>
            <a:r>
              <a:rPr lang="en-AU" altLang="en-US" sz="1800" dirty="0"/>
              <a:t> </a:t>
            </a:r>
            <a:r>
              <a:rPr lang="en-AU" altLang="en-US" sz="1800" dirty="0" smtClean="0">
                <a:solidFill>
                  <a:srgbClr val="FF0000"/>
                </a:solidFill>
              </a:rPr>
              <a:t>(</a:t>
            </a:r>
            <a:r>
              <a:rPr lang="en-AU" altLang="en-US" sz="1800" dirty="0" err="1" smtClean="0">
                <a:solidFill>
                  <a:srgbClr val="FF0000"/>
                </a:solidFill>
              </a:rPr>
              <a:t>Alldey</a:t>
            </a:r>
            <a:r>
              <a:rPr lang="en-AU" altLang="en-US" sz="1800" dirty="0">
                <a:solidFill>
                  <a:srgbClr val="FF0000"/>
                </a:solidFill>
              </a:rPr>
              <a:t>, 2016</a:t>
            </a:r>
            <a:r>
              <a:rPr lang="en-AU" altLang="en-US" sz="1800" dirty="0" smtClean="0">
                <a:solidFill>
                  <a:srgbClr val="FF0000"/>
                </a:solidFill>
              </a:rPr>
              <a:t>)</a:t>
            </a:r>
            <a:r>
              <a:rPr lang="en-AU" altLang="en-US" sz="1800" dirty="0" smtClean="0"/>
              <a:t>.</a:t>
            </a:r>
            <a:endParaRPr lang="en-AU" sz="1800" b="1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291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702" y="2253064"/>
            <a:ext cx="8337550" cy="2469421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AU" altLang="en-US" sz="2200" dirty="0" smtClean="0"/>
              <a:t>The Walt Disney Company relies disproportionately on </a:t>
            </a:r>
            <a:r>
              <a:rPr lang="en-AU" altLang="en-US" sz="2200" dirty="0"/>
              <a:t>N</a:t>
            </a:r>
            <a:r>
              <a:rPr lang="en-AU" altLang="en-US" sz="2200" dirty="0" smtClean="0"/>
              <a:t>orth American markets for revenue (</a:t>
            </a:r>
            <a:r>
              <a:rPr lang="en-AU" altLang="en-US" sz="2200" dirty="0" err="1" smtClean="0"/>
              <a:t>MarketLine</a:t>
            </a:r>
            <a:r>
              <a:rPr lang="en-AU" altLang="en-US" sz="2200" dirty="0" smtClean="0"/>
              <a:t> Advantage, 2016). Expanding into new markets has been recognised as an opportunity </a:t>
            </a:r>
            <a:r>
              <a:rPr lang="en-AU" altLang="en-US" sz="2200" dirty="0"/>
              <a:t>(</a:t>
            </a:r>
            <a:r>
              <a:rPr lang="en-AU" altLang="en-US" sz="2200" dirty="0" err="1"/>
              <a:t>MarketLine</a:t>
            </a:r>
            <a:r>
              <a:rPr lang="en-AU" altLang="en-US" sz="2200" dirty="0"/>
              <a:t> Advantage, </a:t>
            </a:r>
            <a:r>
              <a:rPr lang="en-AU" altLang="en-US" sz="2200" dirty="0" smtClean="0"/>
              <a:t>2016). The market fluctuated </a:t>
            </a:r>
            <a:r>
              <a:rPr lang="en-AU" altLang="en-US" sz="2200" dirty="0"/>
              <a:t>significantly from 2010 to 2017 (</a:t>
            </a:r>
            <a:r>
              <a:rPr lang="en-AU" altLang="en-US" sz="2200" dirty="0" err="1"/>
              <a:t>Alldey</a:t>
            </a:r>
            <a:r>
              <a:rPr lang="en-AU" altLang="en-US" sz="2200" dirty="0"/>
              <a:t>, 2016), and revenue is predicted to fall by 4.8% in the period 2016-17 (</a:t>
            </a:r>
            <a:r>
              <a:rPr lang="en-AU" altLang="en-US" sz="2200" dirty="0" err="1"/>
              <a:t>Alldey</a:t>
            </a:r>
            <a:r>
              <a:rPr lang="en-AU" altLang="en-US" sz="2200" dirty="0"/>
              <a:t>, 2016</a:t>
            </a:r>
            <a:r>
              <a:rPr lang="en-AU" altLang="en-US" sz="2200" dirty="0" smtClean="0"/>
              <a:t>).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07904" y="4869160"/>
            <a:ext cx="4614559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en-US" sz="1900" b="1" dirty="0" smtClean="0">
                <a:solidFill>
                  <a:srgbClr val="FF0000"/>
                </a:solidFill>
              </a:rPr>
              <a:t>Unclear </a:t>
            </a:r>
            <a:r>
              <a:rPr lang="en-AU" altLang="en-US" sz="1900" b="1" dirty="0">
                <a:solidFill>
                  <a:srgbClr val="FF0000"/>
                </a:solidFill>
              </a:rPr>
              <a:t>what the writer’s argument is</a:t>
            </a:r>
            <a:r>
              <a:rPr lang="en-AU" altLang="en-US" sz="1900" b="1" dirty="0" smtClean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AU" altLang="en-US" sz="1900" b="1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AU" altLang="en-US" sz="1900" b="1" dirty="0">
                <a:solidFill>
                  <a:srgbClr val="FF0000"/>
                </a:solidFill>
              </a:rPr>
              <a:t>Too </a:t>
            </a:r>
            <a:r>
              <a:rPr lang="en-AU" altLang="en-US" sz="1900" b="1" dirty="0" smtClean="0">
                <a:solidFill>
                  <a:srgbClr val="FF0000"/>
                </a:solidFill>
              </a:rPr>
              <a:t>descriptive – no analysis </a:t>
            </a:r>
          </a:p>
          <a:p>
            <a:pPr>
              <a:spcBef>
                <a:spcPct val="0"/>
              </a:spcBef>
              <a:buNone/>
            </a:pPr>
            <a:endParaRPr lang="en-AU" altLang="en-US" sz="19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AU" altLang="en-US" sz="1900" b="1" dirty="0" smtClean="0">
                <a:solidFill>
                  <a:srgbClr val="FF0000"/>
                </a:solidFill>
              </a:rPr>
              <a:t>Does not explain what the data means</a:t>
            </a:r>
            <a:endParaRPr lang="en-AU" altLang="en-US" sz="19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255" y="1021390"/>
            <a:ext cx="4701769" cy="1015663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>
            <a:spAutoFit/>
          </a:bodyPr>
          <a:lstStyle/>
          <a:p>
            <a:pPr marL="631825" lvl="1" indent="-514350">
              <a:buFont typeface="+mj-lt"/>
              <a:buAutoNum type="arabicPeriod"/>
            </a:pPr>
            <a:r>
              <a:rPr lang="en-AU" sz="2000" dirty="0"/>
              <a:t>Present &amp; support your </a:t>
            </a:r>
            <a:r>
              <a:rPr lang="en-AU" sz="2000" dirty="0" smtClean="0"/>
              <a:t>argument </a:t>
            </a:r>
            <a:endParaRPr lang="en-AU" sz="2000" dirty="0"/>
          </a:p>
          <a:p>
            <a:pPr marL="631825" lvl="1" indent="-514350">
              <a:buFont typeface="+mj-lt"/>
              <a:buAutoNum type="arabicPeriod"/>
            </a:pPr>
            <a:r>
              <a:rPr lang="en-AU" sz="2000" dirty="0"/>
              <a:t>Demonstrate analysis/reasoning</a:t>
            </a:r>
          </a:p>
          <a:p>
            <a:pPr marL="631825" lvl="1" indent="-514350">
              <a:buFont typeface="+mj-lt"/>
              <a:buAutoNum type="arabicPeriod"/>
            </a:pPr>
            <a:r>
              <a:rPr lang="en-AU" sz="2000" dirty="0"/>
              <a:t>Interpret data and trends </a:t>
            </a:r>
          </a:p>
        </p:txBody>
      </p:sp>
    </p:spTree>
    <p:extLst>
      <p:ext uri="{BB962C8B-B14F-4D97-AF65-F5344CB8AC3E}">
        <p14:creationId xmlns:p14="http://schemas.microsoft.com/office/powerpoint/2010/main" val="121667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04864"/>
            <a:ext cx="7632848" cy="4464496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AU" altLang="en-US" sz="1900" dirty="0" smtClean="0"/>
              <a:t>Investing in the </a:t>
            </a:r>
            <a:r>
              <a:rPr lang="en-AU" altLang="en-US" sz="1900" dirty="0"/>
              <a:t>Australian theme park </a:t>
            </a:r>
            <a:r>
              <a:rPr lang="en-AU" altLang="en-US" sz="1900" dirty="0" smtClean="0"/>
              <a:t>market will allow the Walt Disney Company to reduce risk by diversifying its operations and generating more balanced revenue streams. </a:t>
            </a:r>
            <a:r>
              <a:rPr lang="en-AU" altLang="en-US" sz="1900" dirty="0"/>
              <a:t>Currently, the company relies disproportionately on North American markets for revenue (</a:t>
            </a:r>
            <a:r>
              <a:rPr lang="en-AU" altLang="en-US" sz="1900" dirty="0" err="1"/>
              <a:t>MarketLine</a:t>
            </a:r>
            <a:r>
              <a:rPr lang="en-AU" altLang="en-US" sz="1900" dirty="0"/>
              <a:t> Advantage, </a:t>
            </a:r>
            <a:r>
              <a:rPr lang="en-AU" altLang="en-US" sz="1900" dirty="0" smtClean="0"/>
              <a:t>2016), leaving it exposed to risks associated with political and economic fluctuations. Expanding into different global markets, such as Australia,  presents an opportunity to mitigate these country-specific risks by broadening revenue streams. While investing in this market is unlikely to generate large revenue streams in the short term, as it fluctuated significantly from 2010 to 2017 (</a:t>
            </a:r>
            <a:r>
              <a:rPr lang="en-AU" altLang="en-US" sz="1900" dirty="0" err="1" smtClean="0"/>
              <a:t>Alldey</a:t>
            </a:r>
            <a:r>
              <a:rPr lang="en-AU" altLang="en-US" sz="1900" dirty="0" smtClean="0"/>
              <a:t>, 2016), and revenue is predicted to fall by 4.8% in the period 2016-17 (</a:t>
            </a:r>
            <a:r>
              <a:rPr lang="en-AU" altLang="en-US" sz="1900" dirty="0" err="1" smtClean="0"/>
              <a:t>Alldey</a:t>
            </a:r>
            <a:r>
              <a:rPr lang="en-AU" altLang="en-US" sz="1900" dirty="0" smtClean="0"/>
              <a:t>, 2016), it is a viable long-term strategy. Given the strong financial position of the company, this provides an opportunity for Walt Disney to leverage its strong brand name and develop a new product offering for the Australian market.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86255" y="1021390"/>
            <a:ext cx="4701769" cy="1015663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>
            <a:spAutoFit/>
          </a:bodyPr>
          <a:lstStyle/>
          <a:p>
            <a:pPr marL="631825" lvl="1" indent="-514350">
              <a:buFont typeface="+mj-lt"/>
              <a:buAutoNum type="arabicPeriod"/>
            </a:pPr>
            <a:r>
              <a:rPr lang="en-AU" sz="2000" dirty="0"/>
              <a:t>Present &amp; support your </a:t>
            </a:r>
            <a:r>
              <a:rPr lang="en-AU" sz="2000" dirty="0" smtClean="0"/>
              <a:t>argument </a:t>
            </a:r>
            <a:endParaRPr lang="en-AU" sz="2000" dirty="0"/>
          </a:p>
          <a:p>
            <a:pPr marL="631825" lvl="1" indent="-514350">
              <a:buFont typeface="+mj-lt"/>
              <a:buAutoNum type="arabicPeriod"/>
            </a:pPr>
            <a:r>
              <a:rPr lang="en-AU" sz="2000" dirty="0"/>
              <a:t>Demonstrate analysis/reasoning</a:t>
            </a:r>
          </a:p>
          <a:p>
            <a:pPr marL="631825" lvl="1" indent="-514350">
              <a:buFont typeface="+mj-lt"/>
              <a:buAutoNum type="arabicPeriod"/>
            </a:pPr>
            <a:r>
              <a:rPr lang="en-AU" sz="2000" dirty="0"/>
              <a:t>Interpret data and trends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9654" y="1113722"/>
            <a:ext cx="1656184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Writer’s argument</a:t>
            </a:r>
            <a:endParaRPr lang="en-AU" b="1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 bwMode="auto">
          <a:xfrm flipH="1">
            <a:off x="4211960" y="1944719"/>
            <a:ext cx="2015786" cy="69219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87816" y="2037053"/>
            <a:ext cx="1656184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800" b="1" dirty="0" smtClean="0"/>
              <a:t>Analysis + interpretation</a:t>
            </a:r>
            <a:endParaRPr lang="en-AU" sz="1800" b="1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4211960" y="2380121"/>
            <a:ext cx="3275856" cy="11208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</p:cNvCxnSpPr>
          <p:nvPr/>
        </p:nvCxnSpPr>
        <p:spPr bwMode="auto">
          <a:xfrm flipH="1">
            <a:off x="1105633" y="2683384"/>
            <a:ext cx="7210275" cy="168172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40352" y="5301208"/>
            <a:ext cx="1403648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800" b="1" dirty="0" smtClean="0"/>
              <a:t>Sum up</a:t>
            </a:r>
            <a:endParaRPr lang="en-AU" sz="1800" b="1" dirty="0"/>
          </a:p>
        </p:txBody>
      </p:sp>
      <p:cxnSp>
        <p:nvCxnSpPr>
          <p:cNvPr id="22" name="Straight Arrow Connector 21"/>
          <p:cNvCxnSpPr>
            <a:stCxn id="20" idx="2"/>
          </p:cNvCxnSpPr>
          <p:nvPr/>
        </p:nvCxnSpPr>
        <p:spPr bwMode="auto">
          <a:xfrm flipH="1">
            <a:off x="7487816" y="5670540"/>
            <a:ext cx="954360" cy="2067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06030" y="3933056"/>
            <a:ext cx="1656184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800" b="1" dirty="0" smtClean="0"/>
              <a:t>Interpret data</a:t>
            </a:r>
            <a:endParaRPr lang="en-AU" sz="1800" b="1" dirty="0"/>
          </a:p>
        </p:txBody>
      </p:sp>
      <p:cxnSp>
        <p:nvCxnSpPr>
          <p:cNvPr id="25" name="Straight Arrow Connector 24"/>
          <p:cNvCxnSpPr>
            <a:stCxn id="23" idx="2"/>
          </p:cNvCxnSpPr>
          <p:nvPr/>
        </p:nvCxnSpPr>
        <p:spPr bwMode="auto">
          <a:xfrm flipH="1">
            <a:off x="5652120" y="4302388"/>
            <a:ext cx="2682002" cy="56677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22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 animBg="1"/>
      <p:bldP spid="10" grpId="0" animBg="1"/>
      <p:bldP spid="20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writing process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39"/>
          <a:stretch/>
        </p:blipFill>
        <p:spPr bwMode="auto">
          <a:xfrm>
            <a:off x="358775" y="1556792"/>
            <a:ext cx="8494713" cy="313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97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STAGE 5: Writing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Use your plan to write</a:t>
            </a:r>
          </a:p>
          <a:p>
            <a:pPr lvl="1"/>
            <a:r>
              <a:rPr lang="en-AU" dirty="0" smtClean="0"/>
              <a:t>Ensures a logical flow and clear argument</a:t>
            </a:r>
          </a:p>
          <a:p>
            <a:pPr lvl="1"/>
            <a:r>
              <a:rPr lang="en-AU" dirty="0" smtClean="0"/>
              <a:t>Follow your structure</a:t>
            </a:r>
          </a:p>
          <a:p>
            <a:pPr lvl="1"/>
            <a:endParaRPr lang="en-AU" dirty="0" smtClean="0"/>
          </a:p>
          <a:p>
            <a:r>
              <a:rPr lang="en-AU" dirty="0" smtClean="0"/>
              <a:t>Draft and re-draft your work </a:t>
            </a:r>
          </a:p>
          <a:p>
            <a:endParaRPr lang="en-AU" dirty="0" smtClean="0"/>
          </a:p>
          <a:p>
            <a:r>
              <a:rPr lang="en-AU" dirty="0" smtClean="0"/>
              <a:t>Use appropriate language/style for the task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412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cs typeface="ＭＳ Ｐゴシック" pitchFamily="4" charset="-128"/>
              </a:rPr>
              <a:t>Style: precision</a:t>
            </a:r>
            <a:endParaRPr lang="en-AU" dirty="0">
              <a:cs typeface="ＭＳ Ｐゴシック" pitchFamily="4" charset="-128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>
                <a:cs typeface="ＭＳ Ｐゴシック" pitchFamily="4" charset="-128"/>
              </a:rPr>
              <a:t>Use simple but precise words</a:t>
            </a:r>
          </a:p>
          <a:p>
            <a:r>
              <a:rPr lang="en-AU" sz="2400" dirty="0">
                <a:cs typeface="ＭＳ Ｐゴシック" pitchFamily="4" charset="-128"/>
              </a:rPr>
              <a:t>Use specific language </a:t>
            </a:r>
            <a:r>
              <a:rPr lang="en-US" sz="2400" dirty="0">
                <a:cs typeface="ＭＳ Ｐゴシック" pitchFamily="4" charset="-128"/>
              </a:rPr>
              <a:t>–</a:t>
            </a:r>
            <a:r>
              <a:rPr lang="en-AU" sz="2400" dirty="0">
                <a:cs typeface="ＭＳ Ｐゴシック" pitchFamily="4" charset="-128"/>
              </a:rPr>
              <a:t> general terms can be open to different interpretations = don’t be vague.</a:t>
            </a:r>
          </a:p>
          <a:p>
            <a:pPr>
              <a:buFontTx/>
              <a:buNone/>
            </a:pPr>
            <a:endParaRPr lang="en-AU" dirty="0">
              <a:cs typeface="ＭＳ Ｐゴシック" pitchFamily="4" charset="-128"/>
            </a:endParaRPr>
          </a:p>
          <a:p>
            <a:pPr>
              <a:buFontTx/>
              <a:buNone/>
            </a:pPr>
            <a:endParaRPr lang="en-AU" dirty="0">
              <a:cs typeface="ＭＳ Ｐゴシック" pitchFamily="4" charset="-128"/>
            </a:endParaRPr>
          </a:p>
          <a:p>
            <a:pPr>
              <a:buFontTx/>
              <a:buNone/>
            </a:pPr>
            <a:endParaRPr lang="en-AU" dirty="0">
              <a:cs typeface="ＭＳ Ｐゴシック" pitchFamily="4" charset="-128"/>
            </a:endParaRPr>
          </a:p>
          <a:p>
            <a:pPr>
              <a:buFontTx/>
              <a:buNone/>
            </a:pPr>
            <a:endParaRPr lang="en-AU" dirty="0">
              <a:cs typeface="ＭＳ Ｐゴシック" pitchFamily="4" charset="-128"/>
            </a:endParaRPr>
          </a:p>
          <a:p>
            <a:pPr>
              <a:buFontTx/>
              <a:buNone/>
            </a:pPr>
            <a:endParaRPr lang="en-AU" dirty="0">
              <a:cs typeface="ＭＳ Ｐゴシック" pitchFamily="4" charset="-128"/>
            </a:endParaRPr>
          </a:p>
          <a:p>
            <a:endParaRPr lang="en-AU" dirty="0">
              <a:cs typeface="ＭＳ Ｐゴシック" pitchFamily="4" charset="-128"/>
            </a:endParaRPr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2267744" y="3223736"/>
            <a:ext cx="504056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AU" sz="2400" dirty="0"/>
              <a:t>I want you to imagine an old car.</a:t>
            </a:r>
          </a:p>
          <a:p>
            <a:endParaRPr lang="en-US" dirty="0"/>
          </a:p>
        </p:txBody>
      </p:sp>
      <p:pic>
        <p:nvPicPr>
          <p:cNvPr id="48134" name="Picture 5" descr="classic-mercedes-benz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267200"/>
            <a:ext cx="23907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6" descr="DownloadedFile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419600"/>
            <a:ext cx="20764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7" descr="DownloadedFile-1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7451" y="4295869"/>
            <a:ext cx="23622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037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writing - words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dirty="0" smtClean="0"/>
              <a:t>Use clear, concise words and phrases.</a:t>
            </a:r>
          </a:p>
          <a:p>
            <a:endParaRPr lang="en-AU" sz="20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492138"/>
              </p:ext>
            </p:extLst>
          </p:nvPr>
        </p:nvGraphicFramePr>
        <p:xfrm>
          <a:off x="827584" y="2636912"/>
          <a:ext cx="7266870" cy="36760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3435"/>
                <a:gridCol w="3633435"/>
              </a:tblGrid>
              <a:tr h="525143">
                <a:tc>
                  <a:txBody>
                    <a:bodyPr/>
                    <a:lstStyle/>
                    <a:p>
                      <a:r>
                        <a:rPr lang="en-AU" dirty="0" smtClean="0"/>
                        <a:t>Instead of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write</a:t>
                      </a:r>
                      <a:endParaRPr lang="en-AU" dirty="0"/>
                    </a:p>
                  </a:txBody>
                  <a:tcPr/>
                </a:tc>
              </a:tr>
              <a:tr h="525143">
                <a:tc>
                  <a:txBody>
                    <a:bodyPr/>
                    <a:lstStyle/>
                    <a:p>
                      <a:r>
                        <a:rPr lang="en-AU" sz="2200" dirty="0" smtClean="0"/>
                        <a:t>communicate</a:t>
                      </a:r>
                      <a:endParaRPr lang="en-A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525143">
                <a:tc>
                  <a:txBody>
                    <a:bodyPr/>
                    <a:lstStyle/>
                    <a:p>
                      <a:r>
                        <a:rPr lang="en-AU" sz="2200" dirty="0" smtClean="0"/>
                        <a:t>demonstrate</a:t>
                      </a:r>
                      <a:endParaRPr lang="en-A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525143">
                <a:tc>
                  <a:txBody>
                    <a:bodyPr/>
                    <a:lstStyle/>
                    <a:p>
                      <a:r>
                        <a:rPr lang="en-AU" sz="2200" dirty="0" smtClean="0"/>
                        <a:t>initiate</a:t>
                      </a:r>
                      <a:endParaRPr lang="en-A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525143">
                <a:tc>
                  <a:txBody>
                    <a:bodyPr/>
                    <a:lstStyle/>
                    <a:p>
                      <a:r>
                        <a:rPr lang="en-AU" sz="2200" dirty="0" smtClean="0"/>
                        <a:t>terminate</a:t>
                      </a:r>
                      <a:endParaRPr lang="en-A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525143">
                <a:tc>
                  <a:txBody>
                    <a:bodyPr/>
                    <a:lstStyle/>
                    <a:p>
                      <a:r>
                        <a:rPr lang="en-AU" sz="2200" smtClean="0"/>
                        <a:t>transmit</a:t>
                      </a:r>
                      <a:endParaRPr lang="en-A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525143">
                <a:tc>
                  <a:txBody>
                    <a:bodyPr/>
                    <a:lstStyle/>
                    <a:p>
                      <a:r>
                        <a:rPr lang="en-AU" sz="2200" dirty="0" smtClean="0"/>
                        <a:t>utilise</a:t>
                      </a:r>
                      <a:endParaRPr lang="en-A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52034" y="3174623"/>
            <a:ext cx="2448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/>
              <a:t>w</a:t>
            </a:r>
            <a:r>
              <a:rPr lang="en-AU" sz="2200" dirty="0" smtClean="0"/>
              <a:t>rite, talk, tell</a:t>
            </a:r>
            <a:endParaRPr lang="en-A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4552034" y="3702307"/>
            <a:ext cx="2448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 smtClean="0"/>
              <a:t>show</a:t>
            </a:r>
            <a:endParaRPr lang="en-AU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4552034" y="4757675"/>
            <a:ext cx="2448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 smtClean="0"/>
              <a:t>end</a:t>
            </a:r>
            <a:endParaRPr lang="en-AU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4552034" y="5285359"/>
            <a:ext cx="2448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 smtClean="0"/>
              <a:t>send</a:t>
            </a:r>
            <a:endParaRPr lang="en-AU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4552034" y="5813043"/>
            <a:ext cx="2448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 smtClean="0"/>
              <a:t>use</a:t>
            </a:r>
            <a:endParaRPr lang="en-AU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4552034" y="4229991"/>
            <a:ext cx="2448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 smtClean="0"/>
              <a:t>begin</a:t>
            </a: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38355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writing - words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 smtClean="0"/>
              <a:t>Avoid business jargon.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195317"/>
              </p:ext>
            </p:extLst>
          </p:nvPr>
        </p:nvGraphicFramePr>
        <p:xfrm>
          <a:off x="611560" y="2420888"/>
          <a:ext cx="7345680" cy="38200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72840"/>
                <a:gridCol w="3672840"/>
              </a:tblGrid>
              <a:tr h="545717">
                <a:tc>
                  <a:txBody>
                    <a:bodyPr/>
                    <a:lstStyle/>
                    <a:p>
                      <a:r>
                        <a:rPr lang="en-AU" dirty="0" smtClean="0"/>
                        <a:t>Instead of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write</a:t>
                      </a:r>
                      <a:endParaRPr lang="en-AU" dirty="0"/>
                    </a:p>
                  </a:txBody>
                  <a:tcPr/>
                </a:tc>
              </a:tr>
              <a:tr h="545717">
                <a:tc>
                  <a:txBody>
                    <a:bodyPr/>
                    <a:lstStyle/>
                    <a:p>
                      <a:r>
                        <a:rPr lang="en-AU" sz="2200" dirty="0" smtClean="0"/>
                        <a:t>consideration was given</a:t>
                      </a:r>
                      <a:endParaRPr lang="en-A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545717">
                <a:tc>
                  <a:txBody>
                    <a:bodyPr/>
                    <a:lstStyle/>
                    <a:p>
                      <a:r>
                        <a:rPr lang="en-AU" sz="2200" dirty="0" smtClean="0"/>
                        <a:t>on a daily basis</a:t>
                      </a:r>
                      <a:endParaRPr lang="en-A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545717">
                <a:tc>
                  <a:txBody>
                    <a:bodyPr/>
                    <a:lstStyle/>
                    <a:p>
                      <a:r>
                        <a:rPr lang="en-AU" sz="2200" dirty="0" smtClean="0"/>
                        <a:t>without further delay</a:t>
                      </a:r>
                      <a:endParaRPr lang="en-A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545717">
                <a:tc>
                  <a:txBody>
                    <a:bodyPr/>
                    <a:lstStyle/>
                    <a:p>
                      <a:r>
                        <a:rPr lang="en-AU" sz="2200" dirty="0" smtClean="0"/>
                        <a:t>we are not in the position to</a:t>
                      </a:r>
                      <a:endParaRPr lang="en-A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545717">
                <a:tc>
                  <a:txBody>
                    <a:bodyPr/>
                    <a:lstStyle/>
                    <a:p>
                      <a:r>
                        <a:rPr lang="en-AU" sz="2200" dirty="0" smtClean="0"/>
                        <a:t>prior</a:t>
                      </a:r>
                      <a:r>
                        <a:rPr lang="en-AU" sz="2200" baseline="0" dirty="0" smtClean="0"/>
                        <a:t> to the</a:t>
                      </a:r>
                      <a:endParaRPr lang="en-A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545717">
                <a:tc>
                  <a:txBody>
                    <a:bodyPr/>
                    <a:lstStyle/>
                    <a:p>
                      <a:r>
                        <a:rPr lang="en-AU" sz="2200" dirty="0" smtClean="0"/>
                        <a:t>in</a:t>
                      </a:r>
                      <a:r>
                        <a:rPr lang="en-AU" sz="2200" baseline="0" dirty="0" smtClean="0"/>
                        <a:t> reference to</a:t>
                      </a:r>
                      <a:endParaRPr lang="en-A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55976" y="3022828"/>
            <a:ext cx="2448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 smtClean="0"/>
              <a:t>I considered</a:t>
            </a:r>
            <a:endParaRPr lang="en-A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3550512"/>
            <a:ext cx="2448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 smtClean="0"/>
              <a:t>daily</a:t>
            </a:r>
            <a:endParaRPr lang="en-AU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4605880"/>
            <a:ext cx="2448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 smtClean="0"/>
              <a:t>We cannot</a:t>
            </a:r>
            <a:endParaRPr lang="en-AU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4355976" y="5133564"/>
            <a:ext cx="2448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 smtClean="0"/>
              <a:t>before</a:t>
            </a:r>
            <a:endParaRPr lang="en-AU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4355976" y="5661248"/>
            <a:ext cx="2448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 smtClean="0"/>
              <a:t>about</a:t>
            </a:r>
            <a:endParaRPr lang="en-AU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4355976" y="4078196"/>
            <a:ext cx="2448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 smtClean="0"/>
              <a:t>now</a:t>
            </a: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3435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writing - words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641964"/>
              </p:ext>
            </p:extLst>
          </p:nvPr>
        </p:nvGraphicFramePr>
        <p:xfrm>
          <a:off x="683568" y="2276872"/>
          <a:ext cx="3760788" cy="35283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60788"/>
              </a:tblGrid>
              <a:tr h="504056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AU" dirty="0" smtClean="0"/>
                        <a:t>absolutely complete</a:t>
                      </a:r>
                      <a:endParaRPr lang="en-AU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AU" dirty="0" smtClean="0"/>
                        <a:t>basic fundamentals</a:t>
                      </a:r>
                      <a:endParaRPr lang="en-AU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AU" dirty="0" smtClean="0"/>
                        <a:t>thought and consideration</a:t>
                      </a:r>
                      <a:endParaRPr lang="en-AU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AU" dirty="0" smtClean="0"/>
                        <a:t>summarise briefly</a:t>
                      </a:r>
                      <a:endParaRPr lang="en-AU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AU" dirty="0" smtClean="0"/>
                        <a:t>personal opinion</a:t>
                      </a:r>
                      <a:endParaRPr lang="en-AU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AU" dirty="0" smtClean="0"/>
                        <a:t>green in colour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683568" y="170080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 smtClean="0"/>
              <a:t>Avoid redundancies.</a:t>
            </a:r>
          </a:p>
        </p:txBody>
      </p:sp>
    </p:spTree>
    <p:extLst>
      <p:ext uri="{BB962C8B-B14F-4D97-AF65-F5344CB8AC3E}">
        <p14:creationId xmlns:p14="http://schemas.microsoft.com/office/powerpoint/2010/main" val="322790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writing - sentences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How long  should a sentence be?</a:t>
            </a:r>
            <a:endParaRPr lang="en-A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18" y="1700808"/>
            <a:ext cx="8779764" cy="441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58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94223" y="1693564"/>
            <a:ext cx="8494713" cy="4321175"/>
          </a:xfrm>
        </p:spPr>
        <p:txBody>
          <a:bodyPr/>
          <a:lstStyle/>
          <a:p>
            <a:pPr marL="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AU" sz="2400" dirty="0" smtClean="0"/>
              <a:t>In other words: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AU" dirty="0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2556" y="764704"/>
            <a:ext cx="8380412" cy="10541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 smtClean="0"/>
              <a:t>Actors and Actions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417473"/>
              </p:ext>
            </p:extLst>
          </p:nvPr>
        </p:nvGraphicFramePr>
        <p:xfrm>
          <a:off x="410545" y="1821772"/>
          <a:ext cx="5385591" cy="11116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5191"/>
                <a:gridCol w="1296144"/>
                <a:gridCol w="2304256"/>
              </a:tblGrid>
              <a:tr h="648072"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Who/what</a:t>
                      </a:r>
                      <a:endParaRPr lang="en-AU" sz="1800" dirty="0"/>
                    </a:p>
                  </a:txBody>
                  <a:tcPr marL="91449" marR="91449" marT="45688" marB="45688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does </a:t>
                      </a:r>
                      <a:endParaRPr lang="en-AU" sz="1800" dirty="0"/>
                    </a:p>
                  </a:txBody>
                  <a:tcPr marL="91449" marR="91449" marT="45688" marB="456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/>
                        <a:t>what?</a:t>
                      </a:r>
                    </a:p>
                    <a:p>
                      <a:endParaRPr lang="en-AU" sz="1800" dirty="0"/>
                    </a:p>
                  </a:txBody>
                  <a:tcPr marL="91449" marR="91449" marT="45688" marB="45688"/>
                </a:tc>
              </a:tr>
              <a:tr h="463594"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My dog</a:t>
                      </a:r>
                      <a:endParaRPr lang="en-AU" sz="1800" dirty="0"/>
                    </a:p>
                  </a:txBody>
                  <a:tcPr marL="91449" marR="91449" marT="45688" marB="45688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ate</a:t>
                      </a:r>
                      <a:endParaRPr lang="en-AU" sz="1800" dirty="0"/>
                    </a:p>
                  </a:txBody>
                  <a:tcPr marL="91449" marR="91449" marT="45688" marB="45688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my assignment.</a:t>
                      </a:r>
                      <a:endParaRPr lang="en-AU" sz="1800" dirty="0"/>
                    </a:p>
                  </a:txBody>
                  <a:tcPr marL="91449" marR="91449" marT="45688" marB="45688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31640" y="5733256"/>
            <a:ext cx="316112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74320">
              <a:buFontTx/>
              <a:buNone/>
              <a:defRPr/>
            </a:pPr>
            <a:r>
              <a:rPr lang="en-AU" sz="2400" dirty="0">
                <a:solidFill>
                  <a:srgbClr val="FF0000"/>
                </a:solidFill>
              </a:rPr>
              <a:t>Who</a:t>
            </a:r>
            <a:r>
              <a:rPr lang="en-AU" dirty="0"/>
              <a:t> </a:t>
            </a:r>
            <a:r>
              <a:rPr lang="en-AU" sz="2400" dirty="0">
                <a:solidFill>
                  <a:srgbClr val="008000"/>
                </a:solidFill>
              </a:rPr>
              <a:t>did</a:t>
            </a:r>
            <a:r>
              <a:rPr lang="en-AU" dirty="0"/>
              <a:t> </a:t>
            </a:r>
            <a:r>
              <a:rPr lang="en-AU" sz="4800" dirty="0"/>
              <a:t>what</a:t>
            </a:r>
            <a:r>
              <a:rPr lang="en-AU" sz="5400" dirty="0"/>
              <a:t>?</a:t>
            </a:r>
            <a:endParaRPr lang="en-AU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25006"/>
            <a:ext cx="1080194" cy="114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77" y="4824921"/>
            <a:ext cx="1561366" cy="117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41580" y="5363924"/>
            <a:ext cx="204664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end weight</a:t>
            </a: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H="1">
            <a:off x="4325680" y="5834558"/>
            <a:ext cx="431800" cy="360363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401244" y="3573015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My assignment was eaten by my dog</a:t>
            </a:r>
            <a:endParaRPr lang="en-AU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1187624" y="2996952"/>
            <a:ext cx="2880320" cy="5760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99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711200"/>
          </a:xfrm>
        </p:spPr>
        <p:txBody>
          <a:bodyPr/>
          <a:lstStyle/>
          <a:p>
            <a:r>
              <a:rPr lang="en-AU" dirty="0">
                <a:cs typeface="ＭＳ Ｐゴシック" pitchFamily="4" charset="-128"/>
              </a:rPr>
              <a:t>Passive </a:t>
            </a:r>
            <a:r>
              <a:rPr lang="en-AU" dirty="0" err="1">
                <a:cs typeface="ＭＳ Ｐゴシック" pitchFamily="4" charset="-128"/>
                <a:sym typeface="Wingdings" pitchFamily="4" charset="2"/>
              </a:rPr>
              <a:t></a:t>
            </a:r>
            <a:r>
              <a:rPr lang="en-AU" dirty="0">
                <a:cs typeface="ＭＳ Ｐゴシック" pitchFamily="4" charset="-128"/>
                <a:sym typeface="Wingdings" pitchFamily="4" charset="2"/>
              </a:rPr>
              <a:t> Active</a:t>
            </a:r>
            <a:endParaRPr lang="en-AU" dirty="0">
              <a:cs typeface="ＭＳ Ｐゴシック" pitchFamily="4" charset="-128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8785225" cy="4321175"/>
          </a:xfrm>
        </p:spPr>
        <p:txBody>
          <a:bodyPr/>
          <a:lstStyle/>
          <a:p>
            <a:pPr>
              <a:buFontTx/>
              <a:buNone/>
            </a:pPr>
            <a:r>
              <a:rPr lang="en-AU" sz="2400" dirty="0">
                <a:cs typeface="ＭＳ Ｐゴシック" pitchFamily="4" charset="-128"/>
              </a:rPr>
              <a:t>Use active voice (where possible</a:t>
            </a:r>
            <a:r>
              <a:rPr lang="en-AU" sz="2400" dirty="0" smtClean="0">
                <a:cs typeface="ＭＳ Ｐゴシック" pitchFamily="4" charset="-128"/>
              </a:rPr>
              <a:t>). </a:t>
            </a:r>
            <a:r>
              <a:rPr lang="en-AU" sz="2400" dirty="0">
                <a:cs typeface="ＭＳ Ｐゴシック" pitchFamily="4" charset="-128"/>
              </a:rPr>
              <a:t>I</a:t>
            </a:r>
            <a:r>
              <a:rPr lang="en-AU" sz="2400" dirty="0" smtClean="0">
                <a:cs typeface="ＭＳ Ｐゴシック" pitchFamily="4" charset="-128"/>
              </a:rPr>
              <a:t>t’s </a:t>
            </a:r>
            <a:r>
              <a:rPr lang="en-AU" sz="2400" dirty="0">
                <a:cs typeface="ＭＳ Ｐゴシック" pitchFamily="4" charset="-128"/>
              </a:rPr>
              <a:t>punchier</a:t>
            </a:r>
            <a:r>
              <a:rPr lang="en-AU" sz="2400" dirty="0" smtClean="0">
                <a:cs typeface="ＭＳ Ｐゴシック" pitchFamily="4" charset="-128"/>
              </a:rPr>
              <a:t>.</a:t>
            </a:r>
          </a:p>
          <a:p>
            <a:pPr>
              <a:buFontTx/>
              <a:buNone/>
            </a:pPr>
            <a:endParaRPr lang="en-AU" sz="2400" dirty="0" smtClean="0">
              <a:cs typeface="ＭＳ Ｐゴシック" pitchFamily="4" charset="-128"/>
            </a:endParaRPr>
          </a:p>
          <a:p>
            <a:pPr marL="0" indent="0">
              <a:buNone/>
            </a:pPr>
            <a:r>
              <a:rPr lang="en-AU" sz="2400" b="1" dirty="0" smtClean="0">
                <a:solidFill>
                  <a:srgbClr val="FF0000"/>
                </a:solidFill>
              </a:rPr>
              <a:t>Passive</a:t>
            </a:r>
            <a:endParaRPr lang="en-AU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AU" sz="2400" dirty="0" smtClean="0"/>
              <a:t>It is expected that weaker industry profit will be seen over the next few years as a result of  these factors.</a:t>
            </a:r>
          </a:p>
          <a:p>
            <a:pPr>
              <a:buFontTx/>
              <a:buNone/>
            </a:pPr>
            <a:endParaRPr lang="en-AU" sz="2400" b="1" dirty="0" smtClean="0">
              <a:solidFill>
                <a:schemeClr val="accent2">
                  <a:lumMod val="75000"/>
                </a:schemeClr>
              </a:solidFill>
              <a:cs typeface="ＭＳ Ｐゴシック" pitchFamily="4" charset="-128"/>
            </a:endParaRPr>
          </a:p>
          <a:p>
            <a:pPr>
              <a:buFontTx/>
              <a:buNone/>
            </a:pPr>
            <a:r>
              <a:rPr lang="en-AU" sz="2400" b="1" dirty="0" smtClean="0">
                <a:solidFill>
                  <a:schemeClr val="accent2">
                    <a:lumMod val="75000"/>
                  </a:schemeClr>
                </a:solidFill>
                <a:cs typeface="ＭＳ Ｐゴシック" pitchFamily="4" charset="-128"/>
              </a:rPr>
              <a:t>Active</a:t>
            </a:r>
            <a:endParaRPr lang="en-AU" sz="2400" b="1" dirty="0">
              <a:solidFill>
                <a:schemeClr val="accent2">
                  <a:lumMod val="75000"/>
                </a:schemeClr>
              </a:solidFill>
              <a:cs typeface="ＭＳ Ｐゴシック" pitchFamily="4" charset="-128"/>
            </a:endParaRPr>
          </a:p>
          <a:p>
            <a:pPr marL="0" indent="0">
              <a:buNone/>
            </a:pPr>
            <a:r>
              <a:rPr lang="en-AU" sz="2400" dirty="0"/>
              <a:t>“These factors are also expected to result in weaker industry profit over the next five years</a:t>
            </a:r>
            <a:r>
              <a:rPr lang="en-AU" sz="2400" dirty="0" smtClean="0"/>
              <a:t>.” (p.5)</a:t>
            </a:r>
            <a:endParaRPr lang="en-AU" sz="2400" dirty="0"/>
          </a:p>
          <a:p>
            <a:pPr marL="0" indent="0">
              <a:buNone/>
            </a:pPr>
            <a:endParaRPr lang="en-AU" sz="2400" b="1" dirty="0">
              <a:cs typeface="ＭＳ Ｐゴシック" pitchFamily="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031" y="5949280"/>
            <a:ext cx="8497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err="1" smtClean="0"/>
              <a:t>Allday</a:t>
            </a:r>
            <a:r>
              <a:rPr lang="en-AU" sz="1400" dirty="0" smtClean="0"/>
              <a:t>, A. (2015, June). </a:t>
            </a:r>
            <a:r>
              <a:rPr lang="en-AU" sz="1400" i="1" dirty="0" err="1"/>
              <a:t>IBISWorld</a:t>
            </a:r>
            <a:r>
              <a:rPr lang="en-AU" sz="1400" i="1" dirty="0"/>
              <a:t> Industry Report </a:t>
            </a:r>
            <a:r>
              <a:rPr lang="en-AU" sz="1400" i="1" dirty="0" smtClean="0"/>
              <a:t> R9131. Amusement Parks and Centres Operation in Australia.</a:t>
            </a:r>
            <a:r>
              <a:rPr lang="en-AU" sz="1400" dirty="0" smtClean="0"/>
              <a:t> </a:t>
            </a:r>
            <a:r>
              <a:rPr lang="en-AU" sz="1400" dirty="0"/>
              <a:t>Retrieved from: </a:t>
            </a:r>
            <a:r>
              <a:rPr lang="en-AU" sz="1400" dirty="0">
                <a:hlinkClick r:id="rId3"/>
              </a:rPr>
              <a:t>http://</a:t>
            </a:r>
            <a:r>
              <a:rPr lang="en-AU" sz="1400" dirty="0" smtClean="0">
                <a:hlinkClick r:id="rId3"/>
              </a:rPr>
              <a:t>www.ibisworld.com.au</a:t>
            </a:r>
            <a:r>
              <a:rPr lang="en-AU" sz="1400" dirty="0" smtClean="0"/>
              <a:t>  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55756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Checklist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933" y="1700809"/>
            <a:ext cx="3997201" cy="2088232"/>
          </a:xfrm>
        </p:spPr>
        <p:txBody>
          <a:bodyPr/>
          <a:lstStyle/>
          <a:p>
            <a:pPr marL="0" indent="0">
              <a:buNone/>
            </a:pPr>
            <a:r>
              <a:rPr lang="en-AU" sz="2000" b="1" dirty="0" smtClean="0"/>
              <a:t>Content: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sz="2000" dirty="0" smtClean="0"/>
              <a:t>Accessible for reader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sz="2000" dirty="0" smtClean="0"/>
              <a:t>Analyses sources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sz="2000" dirty="0" smtClean="0"/>
              <a:t>Interprets data [not just description]</a:t>
            </a:r>
          </a:p>
          <a:p>
            <a:endParaRPr lang="en-AU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80181" y="1711052"/>
            <a:ext cx="3997201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AU" sz="2000" b="1" kern="0" dirty="0" smtClean="0"/>
              <a:t>Structure: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sz="2000" kern="0" dirty="0" smtClean="0"/>
              <a:t>Appropriate for genre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sz="2000" kern="0" dirty="0" smtClean="0"/>
              <a:t>Paragraph contains one main idea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sz="2000" kern="0" dirty="0" smtClean="0"/>
              <a:t>Inverted pyramid structure</a:t>
            </a:r>
          </a:p>
          <a:p>
            <a:pPr marL="0" indent="0">
              <a:buNone/>
            </a:pPr>
            <a:endParaRPr lang="en-AU" sz="2000" kern="0" dirty="0" smtClean="0"/>
          </a:p>
          <a:p>
            <a:pPr marL="0" indent="0">
              <a:buFontTx/>
              <a:buNone/>
            </a:pPr>
            <a:r>
              <a:rPr lang="en-AU" sz="2000" b="1" kern="0" dirty="0" smtClean="0"/>
              <a:t>Style: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sz="2000" kern="0" dirty="0" smtClean="0"/>
              <a:t>Simple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sz="2000" kern="0" dirty="0" smtClean="0"/>
              <a:t>Precise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sz="2000" kern="0" dirty="0" smtClean="0"/>
              <a:t>No redundancy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sz="2000" kern="0" dirty="0" smtClean="0"/>
              <a:t>Variety of sentence lengths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sz="2000" kern="0" dirty="0" smtClean="0"/>
              <a:t>Active voice</a:t>
            </a:r>
          </a:p>
          <a:p>
            <a:endParaRPr lang="en-AU" sz="2000" kern="0" dirty="0"/>
          </a:p>
        </p:txBody>
      </p:sp>
    </p:spTree>
    <p:extLst>
      <p:ext uri="{BB962C8B-B14F-4D97-AF65-F5344CB8AC3E}">
        <p14:creationId xmlns:p14="http://schemas.microsoft.com/office/powerpoint/2010/main" val="104050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smtClean="0"/>
              <a:t>STAGE 5: writing/drafting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AU" dirty="0" smtClean="0"/>
              <a:t>You have 15 minutes to draft your paragraph.</a:t>
            </a:r>
          </a:p>
          <a:p>
            <a:pPr marL="0" indent="0">
              <a:buFontTx/>
              <a:buNone/>
              <a:defRPr/>
            </a:pPr>
            <a:endParaRPr lang="en-AU" dirty="0"/>
          </a:p>
          <a:p>
            <a:pPr>
              <a:buFontTx/>
              <a:buChar char="-"/>
              <a:defRPr/>
            </a:pPr>
            <a:r>
              <a:rPr lang="en-AU" dirty="0" smtClean="0"/>
              <a:t>Clear argument that’s well supported </a:t>
            </a:r>
            <a:r>
              <a:rPr lang="en-AU" i="1" dirty="0" smtClean="0">
                <a:solidFill>
                  <a:schemeClr val="accent2">
                    <a:lumMod val="75000"/>
                  </a:schemeClr>
                </a:solidFill>
              </a:rPr>
              <a:t>[should WD invest or not and why?]</a:t>
            </a:r>
          </a:p>
          <a:p>
            <a:pPr>
              <a:buFontTx/>
              <a:buChar char="-"/>
              <a:defRPr/>
            </a:pPr>
            <a:r>
              <a:rPr lang="en-AU" dirty="0" smtClean="0"/>
              <a:t>Well integrated sources (not just description) </a:t>
            </a:r>
            <a:endParaRPr lang="en-AU" dirty="0" smtClean="0"/>
          </a:p>
          <a:p>
            <a:pPr>
              <a:buFontTx/>
              <a:buChar char="-"/>
              <a:defRPr/>
            </a:pPr>
            <a:r>
              <a:rPr lang="en-AU" dirty="0" smtClean="0"/>
              <a:t>Appropriate </a:t>
            </a:r>
            <a:r>
              <a:rPr lang="en-AU" dirty="0" smtClean="0"/>
              <a:t>structure &amp;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smtClean="0"/>
              <a:t>Academic </a:t>
            </a:r>
            <a:r>
              <a:rPr lang="en-AU" altLang="en-US" dirty="0"/>
              <a:t>&amp;</a:t>
            </a:r>
            <a:r>
              <a:rPr lang="en-AU" altLang="en-US" dirty="0" smtClean="0"/>
              <a:t> Business writing	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dirty="0" smtClean="0"/>
              <a:t>What texts might you write in a business context / academic context? </a:t>
            </a:r>
          </a:p>
          <a:p>
            <a:endParaRPr lang="en-AU" altLang="en-US" dirty="0"/>
          </a:p>
          <a:p>
            <a:r>
              <a:rPr lang="en-AU" altLang="en-US" dirty="0" smtClean="0"/>
              <a:t>What sources might you need to refer to?</a:t>
            </a:r>
          </a:p>
          <a:p>
            <a:endParaRPr lang="en-AU" altLang="en-US" dirty="0" smtClean="0"/>
          </a:p>
          <a:p>
            <a:r>
              <a:rPr lang="en-AU" altLang="en-US" dirty="0" smtClean="0"/>
              <a:t>How does academic style and professional style differ?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9852" y="6547430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600" dirty="0" smtClean="0">
                <a:solidFill>
                  <a:srgbClr val="00B0F0"/>
                </a:solidFill>
              </a:rPr>
              <a:t>Source: </a:t>
            </a:r>
            <a:r>
              <a:rPr lang="en-AU" sz="1600" dirty="0" err="1" smtClean="0">
                <a:solidFill>
                  <a:srgbClr val="00B0F0"/>
                </a:solidFill>
              </a:rPr>
              <a:t>Allday</a:t>
            </a:r>
            <a:r>
              <a:rPr lang="en-AU" sz="1600" dirty="0" smtClean="0">
                <a:solidFill>
                  <a:srgbClr val="00B0F0"/>
                </a:solidFill>
              </a:rPr>
              <a:t>, 2016, p. 29.</a:t>
            </a:r>
            <a:endParaRPr lang="en-AU" sz="1600" b="1" dirty="0" smtClean="0">
              <a:solidFill>
                <a:srgbClr val="00B0F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-171400"/>
            <a:ext cx="9144000" cy="11521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10556"/>
          <a:stretch/>
        </p:blipFill>
        <p:spPr>
          <a:xfrm>
            <a:off x="17743" y="3332316"/>
            <a:ext cx="2228722" cy="34878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874" t="4718" r="11924" b="6285"/>
          <a:stretch/>
        </p:blipFill>
        <p:spPr>
          <a:xfrm>
            <a:off x="123472" y="186244"/>
            <a:ext cx="6696744" cy="2884462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38877" t="1413" r="23307" b="92335"/>
          <a:stretch/>
        </p:blipFill>
        <p:spPr>
          <a:xfrm>
            <a:off x="2402297" y="3376558"/>
            <a:ext cx="862646" cy="2430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b="10933"/>
          <a:stretch/>
        </p:blipFill>
        <p:spPr>
          <a:xfrm>
            <a:off x="2305671" y="3847197"/>
            <a:ext cx="887859" cy="2972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2451" t="10376" b="-1"/>
          <a:stretch/>
        </p:blipFill>
        <p:spPr>
          <a:xfrm>
            <a:off x="3842608" y="3325145"/>
            <a:ext cx="5128928" cy="7810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1229"/>
          <a:stretch/>
        </p:blipFill>
        <p:spPr>
          <a:xfrm>
            <a:off x="3796390" y="4100171"/>
            <a:ext cx="4572286" cy="828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t="11382"/>
          <a:stretch/>
        </p:blipFill>
        <p:spPr>
          <a:xfrm>
            <a:off x="3798060" y="5010516"/>
            <a:ext cx="3914775" cy="7849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/>
          <a:srcRect t="9514" b="16115"/>
          <a:stretch/>
        </p:blipFill>
        <p:spPr>
          <a:xfrm>
            <a:off x="3771683" y="5829068"/>
            <a:ext cx="4676775" cy="757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0216" y="2348465"/>
            <a:ext cx="2621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rgbClr val="00B0F0"/>
                </a:solidFill>
              </a:rPr>
              <a:t>Source: </a:t>
            </a:r>
            <a:r>
              <a:rPr lang="en-AU" sz="1600" dirty="0" err="1" smtClean="0">
                <a:solidFill>
                  <a:srgbClr val="00B0F0"/>
                </a:solidFill>
              </a:rPr>
              <a:t>MarketLine</a:t>
            </a:r>
            <a:r>
              <a:rPr lang="en-AU" sz="1600" dirty="0" smtClean="0">
                <a:solidFill>
                  <a:srgbClr val="00B0F0"/>
                </a:solidFill>
              </a:rPr>
              <a:t> Advantage, 2016, p. 23</a:t>
            </a:r>
            <a:r>
              <a:rPr lang="en-AU" sz="1600" dirty="0" smtClean="0"/>
              <a:t>.</a:t>
            </a:r>
            <a:endParaRPr lang="en-AU" sz="1600" dirty="0" smtClean="0">
              <a:effectLst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0" y="3212976"/>
            <a:ext cx="9144000" cy="1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0095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980728"/>
            <a:ext cx="7802563" cy="935038"/>
          </a:xfrm>
        </p:spPr>
        <p:txBody>
          <a:bodyPr anchor="ctr"/>
          <a:lstStyle/>
          <a:p>
            <a:pPr eaLnBrk="1" hangingPunct="1"/>
            <a:r>
              <a:rPr lang="en-AU" altLang="en-US" dirty="0" smtClean="0"/>
              <a:t>STAGE 6: Editing &amp; Proofreading</a:t>
            </a:r>
          </a:p>
        </p:txBody>
      </p:sp>
      <p:sp>
        <p:nvSpPr>
          <p:cNvPr id="737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2060848"/>
            <a:ext cx="7772400" cy="360045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AU" altLang="en-US" sz="2800" dirty="0" smtClean="0"/>
              <a:t>Read from a reader’s perspective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AU" altLang="en-US" sz="2800" dirty="0" smtClean="0"/>
              <a:t>Check each paragraph is relevant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AU" altLang="en-US" sz="2800" dirty="0" smtClean="0"/>
              <a:t>Check for a logical flow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AU" altLang="en-US" sz="2800" dirty="0" smtClean="0"/>
              <a:t>Check use of specialist terms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AU" altLang="en-US" sz="2800" dirty="0" smtClean="0"/>
              <a:t>Look at the task again: have you completed everything you were asked?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AU" altLang="en-US" sz="2800" dirty="0" smtClean="0"/>
              <a:t>Proofread for grammar/spelling etc.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AU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908050"/>
            <a:ext cx="8229600" cy="711200"/>
          </a:xfrm>
        </p:spPr>
        <p:txBody>
          <a:bodyPr/>
          <a:lstStyle/>
          <a:p>
            <a:pPr eaLnBrk="1" hangingPunct="1"/>
            <a:r>
              <a:rPr lang="en-AU" altLang="en-US" dirty="0" smtClean="0"/>
              <a:t>Good Writing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8494713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en-AU" altLang="en-US" sz="2600" b="1" dirty="0" smtClean="0"/>
              <a:t>Is the result of a process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en-AU" altLang="en-US" sz="2600" b="1" dirty="0" smtClean="0"/>
              <a:t>Uses appropriate language</a:t>
            </a:r>
            <a:r>
              <a:rPr lang="en-AU" altLang="en-US" sz="2600" dirty="0" smtClean="0"/>
              <a:t> and tone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en-AU" altLang="en-US" sz="2600" b="1" dirty="0" smtClean="0"/>
              <a:t>Addresses the task</a:t>
            </a:r>
            <a:r>
              <a:rPr lang="en-AU" altLang="en-US" sz="2600" dirty="0" smtClean="0"/>
              <a:t> accurately and adequately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en-AU" altLang="en-US" sz="2600" b="1" dirty="0" smtClean="0"/>
              <a:t>Draws extensively</a:t>
            </a:r>
            <a:r>
              <a:rPr lang="en-AU" altLang="en-US" sz="2600" dirty="0" smtClean="0"/>
              <a:t> and </a:t>
            </a:r>
            <a:r>
              <a:rPr lang="en-AU" altLang="en-US" sz="2600" b="1" dirty="0" smtClean="0"/>
              <a:t>skilfully</a:t>
            </a:r>
            <a:r>
              <a:rPr lang="en-AU" altLang="en-US" sz="2600" dirty="0" smtClean="0"/>
              <a:t> on </a:t>
            </a:r>
            <a:r>
              <a:rPr lang="en-AU" altLang="en-US" sz="2600" b="1" dirty="0" smtClean="0"/>
              <a:t>sources</a:t>
            </a:r>
            <a:endParaRPr lang="en-AU" altLang="en-US" sz="2600" dirty="0" smtClean="0"/>
          </a:p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en-AU" altLang="en-US" sz="2600" b="1" dirty="0" smtClean="0"/>
              <a:t>Takes a position</a:t>
            </a:r>
            <a:r>
              <a:rPr lang="en-AU" altLang="en-US" sz="2600" dirty="0" smtClean="0"/>
              <a:t>: doesn’t just describe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en-AU" altLang="en-US" sz="2600" b="1" dirty="0" smtClean="0"/>
              <a:t>Analyses findings</a:t>
            </a:r>
            <a:r>
              <a:rPr lang="en-AU" altLang="en-US" sz="2600" dirty="0" smtClean="0"/>
              <a:t> or observations &amp; </a:t>
            </a:r>
            <a:r>
              <a:rPr lang="en-AU" altLang="en-US" sz="2600" b="1" dirty="0" smtClean="0"/>
              <a:t>interprets data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en-AU" altLang="en-US" sz="2600" b="1" dirty="0" smtClean="0"/>
              <a:t>Is clearly structured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en-AU" altLang="en-US" sz="2600" b="1" dirty="0" smtClean="0"/>
              <a:t>Is well presented</a:t>
            </a:r>
            <a:r>
              <a:rPr lang="en-AU" altLang="en-US" sz="2600" dirty="0" smtClean="0"/>
              <a:t> – grammar, sentence structure, spelling, bibliography.</a:t>
            </a:r>
          </a:p>
        </p:txBody>
      </p:sp>
    </p:spTree>
    <p:extLst>
      <p:ext uri="{BB962C8B-B14F-4D97-AF65-F5344CB8AC3E}">
        <p14:creationId xmlns:p14="http://schemas.microsoft.com/office/powerpoint/2010/main" val="215181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592822" y="92075"/>
            <a:ext cx="8229600" cy="711200"/>
          </a:xfrm>
        </p:spPr>
        <p:txBody>
          <a:bodyPr/>
          <a:lstStyle/>
          <a:p>
            <a:r>
              <a:rPr lang="en-AU" sz="3300" dirty="0" smtClean="0">
                <a:solidFill>
                  <a:schemeClr val="bg1"/>
                </a:solidFill>
              </a:rPr>
              <a:t>How can Academic Skills help?</a:t>
            </a:r>
            <a:endParaRPr lang="en-AU" sz="33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2041" y="3834331"/>
            <a:ext cx="2131825" cy="1188301"/>
            <a:chOff x="613199" y="3853824"/>
            <a:chExt cx="2131825" cy="1188301"/>
          </a:xfrm>
        </p:grpSpPr>
        <p:sp>
          <p:nvSpPr>
            <p:cNvPr id="22" name="Oval 21"/>
            <p:cNvSpPr/>
            <p:nvPr/>
          </p:nvSpPr>
          <p:spPr bwMode="auto">
            <a:xfrm>
              <a:off x="613199" y="3853824"/>
              <a:ext cx="2131825" cy="1188301"/>
            </a:xfrm>
            <a:prstGeom prst="ellipse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6912" y="4204182"/>
              <a:ext cx="1789527" cy="426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Writing skills</a:t>
              </a:r>
              <a:endParaRPr lang="en-AU" sz="2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313919" y="3834331"/>
            <a:ext cx="2131825" cy="1188301"/>
            <a:chOff x="3285665" y="3884299"/>
            <a:chExt cx="2131825" cy="1188301"/>
          </a:xfrm>
        </p:grpSpPr>
        <p:sp>
          <p:nvSpPr>
            <p:cNvPr id="24" name="Oval 23"/>
            <p:cNvSpPr/>
            <p:nvPr/>
          </p:nvSpPr>
          <p:spPr bwMode="auto">
            <a:xfrm>
              <a:off x="3285665" y="3884299"/>
              <a:ext cx="2131825" cy="1188301"/>
            </a:xfrm>
            <a:prstGeom prst="ellipse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58225" y="4067053"/>
              <a:ext cx="1789527" cy="761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Reading strategies</a:t>
              </a:r>
              <a:endParaRPr lang="en-AU" sz="2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5797" y="3834331"/>
            <a:ext cx="2131825" cy="1188301"/>
            <a:chOff x="5958131" y="3853824"/>
            <a:chExt cx="2131825" cy="1188301"/>
          </a:xfrm>
        </p:grpSpPr>
        <p:sp>
          <p:nvSpPr>
            <p:cNvPr id="26" name="Oval 25"/>
            <p:cNvSpPr/>
            <p:nvPr/>
          </p:nvSpPr>
          <p:spPr bwMode="auto">
            <a:xfrm>
              <a:off x="5958131" y="3853824"/>
              <a:ext cx="2131825" cy="1188301"/>
            </a:xfrm>
            <a:prstGeom prst="ellipse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58131" y="4036578"/>
              <a:ext cx="21318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Presentation skills</a:t>
              </a:r>
              <a:endParaRPr lang="en-AU" sz="2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77012" y="5090516"/>
            <a:ext cx="2131825" cy="1188301"/>
            <a:chOff x="4577012" y="5090516"/>
            <a:chExt cx="2131825" cy="1188301"/>
          </a:xfrm>
        </p:grpSpPr>
        <p:sp>
          <p:nvSpPr>
            <p:cNvPr id="28" name="Oval 27"/>
            <p:cNvSpPr/>
            <p:nvPr/>
          </p:nvSpPr>
          <p:spPr bwMode="auto">
            <a:xfrm>
              <a:off x="4577012" y="5090516"/>
              <a:ext cx="2131825" cy="1188301"/>
            </a:xfrm>
            <a:prstGeom prst="ellipse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77012" y="5273270"/>
              <a:ext cx="21318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Exam preparation</a:t>
              </a:r>
              <a:endParaRPr lang="en-AU" sz="2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25103" y="5110132"/>
            <a:ext cx="2131825" cy="1188301"/>
            <a:chOff x="2302540" y="5110132"/>
            <a:chExt cx="2131825" cy="1188301"/>
          </a:xfrm>
        </p:grpSpPr>
        <p:sp>
          <p:nvSpPr>
            <p:cNvPr id="30" name="Oval 29"/>
            <p:cNvSpPr/>
            <p:nvPr/>
          </p:nvSpPr>
          <p:spPr bwMode="auto">
            <a:xfrm>
              <a:off x="2302540" y="5110132"/>
              <a:ext cx="2131825" cy="1188301"/>
            </a:xfrm>
            <a:prstGeom prst="ellipse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75100" y="5292886"/>
              <a:ext cx="1789527" cy="761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Listening &amp; note-taking</a:t>
              </a:r>
              <a:endParaRPr lang="en-AU" sz="2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851484" y="5114924"/>
            <a:ext cx="2131825" cy="1188301"/>
            <a:chOff x="6851484" y="5114924"/>
            <a:chExt cx="2131825" cy="1188301"/>
          </a:xfrm>
        </p:grpSpPr>
        <p:sp>
          <p:nvSpPr>
            <p:cNvPr id="32" name="Oval 31"/>
            <p:cNvSpPr/>
            <p:nvPr/>
          </p:nvSpPr>
          <p:spPr bwMode="auto">
            <a:xfrm>
              <a:off x="6851484" y="5114924"/>
              <a:ext cx="2131825" cy="1188301"/>
            </a:xfrm>
            <a:prstGeom prst="ellipse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024044" y="5297678"/>
              <a:ext cx="1789527" cy="761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English Language</a:t>
              </a:r>
              <a:endParaRPr lang="en-AU" sz="2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631" y="5114924"/>
            <a:ext cx="2131825" cy="1188301"/>
            <a:chOff x="28068" y="5114924"/>
            <a:chExt cx="2131825" cy="1188301"/>
          </a:xfrm>
        </p:grpSpPr>
        <p:sp>
          <p:nvSpPr>
            <p:cNvPr id="44" name="Oval 43"/>
            <p:cNvSpPr/>
            <p:nvPr/>
          </p:nvSpPr>
          <p:spPr bwMode="auto">
            <a:xfrm>
              <a:off x="28068" y="5114924"/>
              <a:ext cx="2131825" cy="1188301"/>
            </a:xfrm>
            <a:prstGeom prst="ellipse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00628" y="5297678"/>
              <a:ext cx="17895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Critical thinking</a:t>
              </a:r>
              <a:endParaRPr lang="en-AU" sz="2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837676" y="3834331"/>
            <a:ext cx="2131825" cy="1188301"/>
            <a:chOff x="5958131" y="3853824"/>
            <a:chExt cx="2131825" cy="1188301"/>
          </a:xfrm>
        </p:grpSpPr>
        <p:sp>
          <p:nvSpPr>
            <p:cNvPr id="43" name="Oval 42"/>
            <p:cNvSpPr/>
            <p:nvPr/>
          </p:nvSpPr>
          <p:spPr bwMode="auto">
            <a:xfrm>
              <a:off x="5958131" y="3853824"/>
              <a:ext cx="2131825" cy="1188301"/>
            </a:xfrm>
            <a:prstGeom prst="ellipse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958131" y="4036578"/>
              <a:ext cx="21318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Time management</a:t>
              </a:r>
              <a:endParaRPr lang="en-AU" sz="2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0" y="3688433"/>
            <a:ext cx="9144000" cy="3218490"/>
            <a:chOff x="-37289" y="3650397"/>
            <a:chExt cx="9144000" cy="3218490"/>
          </a:xfrm>
        </p:grpSpPr>
        <p:sp>
          <p:nvSpPr>
            <p:cNvPr id="6" name="Rectangle 5"/>
            <p:cNvSpPr/>
            <p:nvPr/>
          </p:nvSpPr>
          <p:spPr bwMode="auto">
            <a:xfrm>
              <a:off x="-37289" y="3650397"/>
              <a:ext cx="9144000" cy="321849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3076" y="4896904"/>
              <a:ext cx="9067799" cy="1204311"/>
              <a:chOff x="76201" y="4806019"/>
              <a:chExt cx="9067799" cy="1204311"/>
            </a:xfrm>
          </p:grpSpPr>
          <p:sp>
            <p:nvSpPr>
              <p:cNvPr id="7" name="Rounded Rectangle 6"/>
              <p:cNvSpPr/>
              <p:nvPr/>
            </p:nvSpPr>
            <p:spPr bwMode="auto">
              <a:xfrm>
                <a:off x="467027" y="4806019"/>
                <a:ext cx="8209945" cy="1204311"/>
              </a:xfrm>
              <a:prstGeom prst="roundRect">
                <a:avLst/>
              </a:prstGeom>
              <a:solidFill>
                <a:srgbClr val="00206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endParaRPr>
              </a:p>
            </p:txBody>
          </p:sp>
          <p:sp>
            <p:nvSpPr>
              <p:cNvPr id="36" name="Content Placeholder 2"/>
              <p:cNvSpPr txBox="1">
                <a:spLocks/>
              </p:cNvSpPr>
              <p:nvPr/>
            </p:nvSpPr>
            <p:spPr bwMode="auto">
              <a:xfrm>
                <a:off x="76201" y="5172130"/>
                <a:ext cx="9067799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5">
                      <a:lumMod val="50000"/>
                    </a:schemeClr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6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 algn="ctr">
                  <a:buNone/>
                </a:pPr>
                <a:r>
                  <a:rPr lang="en-AU" sz="2700" b="1" kern="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http://services.unimelb.edu.au/academicskills</a:t>
                </a: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228600" y="1156597"/>
            <a:ext cx="2540000" cy="2659797"/>
            <a:chOff x="228600" y="990600"/>
            <a:chExt cx="2540000" cy="2659797"/>
          </a:xfrm>
        </p:grpSpPr>
        <p:sp>
          <p:nvSpPr>
            <p:cNvPr id="48" name="TextBox 47"/>
            <p:cNvSpPr txBox="1"/>
            <p:nvPr/>
          </p:nvSpPr>
          <p:spPr>
            <a:xfrm>
              <a:off x="603626" y="2819400"/>
              <a:ext cx="175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entury Gothic" panose="020B0502020202020204" pitchFamily="34" charset="0"/>
                </a:rPr>
                <a:t>Online resources</a:t>
              </a:r>
              <a:endParaRPr lang="en-AU" dirty="0">
                <a:latin typeface="Century Gothic" panose="020B0502020202020204" pitchFamily="34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990600"/>
              <a:ext cx="2540000" cy="190500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3333492" y="1156597"/>
            <a:ext cx="2535381" cy="2659797"/>
            <a:chOff x="3333492" y="990600"/>
            <a:chExt cx="2535381" cy="2659797"/>
          </a:xfrm>
        </p:grpSpPr>
        <p:sp>
          <p:nvSpPr>
            <p:cNvPr id="51" name="TextBox 50"/>
            <p:cNvSpPr txBox="1"/>
            <p:nvPr/>
          </p:nvSpPr>
          <p:spPr>
            <a:xfrm>
              <a:off x="3724882" y="2819400"/>
              <a:ext cx="175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entury Gothic" panose="020B0502020202020204" pitchFamily="34" charset="0"/>
                </a:rPr>
                <a:t>Workshops &amp; courses</a:t>
              </a:r>
              <a:endParaRPr lang="en-AU" dirty="0">
                <a:latin typeface="Century Gothic" panose="020B0502020202020204" pitchFamily="34" charset="0"/>
              </a:endParaRP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3492" y="990600"/>
              <a:ext cx="2535381" cy="1901536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6398990" y="1156597"/>
            <a:ext cx="2584319" cy="2650368"/>
            <a:chOff x="6398990" y="990600"/>
            <a:chExt cx="2584319" cy="2650368"/>
          </a:xfrm>
        </p:grpSpPr>
        <p:sp>
          <p:nvSpPr>
            <p:cNvPr id="54" name="TextBox 53"/>
            <p:cNvSpPr txBox="1"/>
            <p:nvPr/>
          </p:nvSpPr>
          <p:spPr>
            <a:xfrm>
              <a:off x="6814849" y="2809971"/>
              <a:ext cx="175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entury Gothic" panose="020B0502020202020204" pitchFamily="34" charset="0"/>
                </a:rPr>
                <a:t>Individual tutorials</a:t>
              </a:r>
              <a:endParaRPr lang="en-AU" dirty="0">
                <a:latin typeface="Century Gothic" panose="020B0502020202020204" pitchFamily="34" charset="0"/>
              </a:endParaRP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8990" y="990600"/>
              <a:ext cx="2584319" cy="1938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968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838200"/>
            <a:ext cx="9144000" cy="2011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347" y="78104"/>
            <a:ext cx="8229600" cy="711200"/>
          </a:xfrm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Online resources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2638899"/>
            <a:ext cx="8867775" cy="39904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781801" y="78104"/>
            <a:ext cx="2362200" cy="2436496"/>
            <a:chOff x="6781801" y="666749"/>
            <a:chExt cx="2362200" cy="1771651"/>
          </a:xfrm>
          <a:solidFill>
            <a:schemeClr val="accent5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ounded Rectangular Callout 5"/>
            <p:cNvSpPr/>
            <p:nvPr/>
          </p:nvSpPr>
          <p:spPr bwMode="auto">
            <a:xfrm>
              <a:off x="6781801" y="666749"/>
              <a:ext cx="2362200" cy="1771651"/>
            </a:xfrm>
            <a:prstGeom prst="wedgeRoundRectCallout">
              <a:avLst>
                <a:gd name="adj1" fmla="val -65139"/>
                <a:gd name="adj2" fmla="val -22277"/>
                <a:gd name="adj3" fmla="val 16667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58000" y="838200"/>
              <a:ext cx="2286000" cy="12678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AU" sz="1800" dirty="0" smtClean="0">
                  <a:latin typeface="Century Gothic" panose="020B0502020202020204" pitchFamily="34" charset="0"/>
                </a:rPr>
                <a:t>Access from the Academic Skills website, or look under the “My Communities” tab on the right in your LMS homepage</a:t>
              </a:r>
              <a:endParaRPr lang="en-AU" sz="18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910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9712" y="902468"/>
            <a:ext cx="8229600" cy="711200"/>
          </a:xfrm>
        </p:spPr>
        <p:txBody>
          <a:bodyPr/>
          <a:lstStyle/>
          <a:p>
            <a:r>
              <a:rPr lang="en-AU" altLang="en-US" dirty="0" smtClean="0"/>
              <a:t>Need more help from the library?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58775" y="1916137"/>
            <a:ext cx="8494713" cy="4321175"/>
          </a:xfrm>
        </p:spPr>
        <p:txBody>
          <a:bodyPr/>
          <a:lstStyle/>
          <a:p>
            <a:pPr marL="971550" lvl="1" indent="-514350">
              <a:buFont typeface="+mj-lt"/>
              <a:buAutoNum type="arabicPeriod"/>
            </a:pPr>
            <a:endParaRPr lang="en-AU" altLang="en-US" dirty="0"/>
          </a:p>
          <a:p>
            <a:pPr marL="971550" lvl="1" indent="-514350">
              <a:buFont typeface="+mj-lt"/>
              <a:buAutoNum type="arabicPeriod"/>
            </a:pPr>
            <a:endParaRPr lang="en-AU" altLang="en-US" dirty="0" smtClean="0"/>
          </a:p>
        </p:txBody>
      </p:sp>
      <p:pic>
        <p:nvPicPr>
          <p:cNvPr id="5" name="Picture 4" descr="2014-02-18 09.46.5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69" y="3555338"/>
            <a:ext cx="2952328" cy="21301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ectangle 5"/>
          <p:cNvSpPr/>
          <p:nvPr/>
        </p:nvSpPr>
        <p:spPr>
          <a:xfrm>
            <a:off x="-60269" y="2838431"/>
            <a:ext cx="3128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800" b="1" dirty="0">
                <a:solidFill>
                  <a:srgbClr val="000000"/>
                </a:solidFill>
              </a:rPr>
              <a:t>Visit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the </a:t>
            </a:r>
            <a:r>
              <a:rPr lang="en-US" altLang="en-US" sz="1800" b="1" dirty="0">
                <a:solidFill>
                  <a:srgbClr val="000000"/>
                </a:solidFill>
              </a:rPr>
              <a:t>Giblin Eunson Library information desk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3456">
            <a:off x="6443051" y="2642446"/>
            <a:ext cx="2454902" cy="182578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3014">
            <a:off x="6349812" y="3965121"/>
            <a:ext cx="2601261" cy="150712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" r="3581" b="15165"/>
          <a:stretch/>
        </p:blipFill>
        <p:spPr bwMode="auto">
          <a:xfrm>
            <a:off x="6210632" y="5332257"/>
            <a:ext cx="2720923" cy="152574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729940" y="1704562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800" b="1" dirty="0" smtClean="0">
                <a:solidFill>
                  <a:srgbClr val="000000"/>
                </a:solidFill>
              </a:rPr>
              <a:t>Online </a:t>
            </a:r>
            <a:r>
              <a:rPr lang="en-US" altLang="en-US" sz="1800" b="1" dirty="0" err="1" smtClean="0">
                <a:solidFill>
                  <a:srgbClr val="000000"/>
                </a:solidFill>
              </a:rPr>
              <a:t>helpsheets</a:t>
            </a:r>
            <a:endParaRPr lang="en-US" altLang="en-US" sz="1800" dirty="0" smtClean="0">
              <a:solidFill>
                <a:srgbClr val="000000"/>
              </a:solidFill>
            </a:endParaRPr>
          </a:p>
          <a:p>
            <a:pPr algn="ctr"/>
            <a:r>
              <a:rPr lang="en-US" altLang="en-US" sz="1800" dirty="0" smtClean="0">
                <a:solidFill>
                  <a:srgbClr val="000000"/>
                </a:solidFill>
                <a:hlinkClick r:id="rId6"/>
              </a:rPr>
              <a:t>library.unimelb.edu.au/business-resources</a:t>
            </a:r>
            <a:endParaRPr lang="en-US" altLang="en-US" sz="1800" dirty="0" smtClean="0">
              <a:solidFill>
                <a:srgbClr val="000000"/>
              </a:solidFill>
            </a:endParaRPr>
          </a:p>
        </p:txBody>
      </p:sp>
      <p:pic>
        <p:nvPicPr>
          <p:cNvPr id="13" name="Picture 6" descr="http://2.design-milk.com/images/2012/05/Brydge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151" y="2533801"/>
            <a:ext cx="3174944" cy="217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292" y="2634167"/>
            <a:ext cx="2232248" cy="148020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288278" y="4677672"/>
            <a:ext cx="2824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800" b="1" dirty="0">
                <a:solidFill>
                  <a:srgbClr val="000000"/>
                </a:solidFill>
              </a:rPr>
              <a:t>Chat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online with </a:t>
            </a:r>
            <a:r>
              <a:rPr lang="en-US" altLang="en-US" sz="1800" b="1" dirty="0">
                <a:solidFill>
                  <a:srgbClr val="000000"/>
                </a:solidFill>
              </a:rPr>
              <a:t>us @ </a:t>
            </a:r>
            <a:r>
              <a:rPr lang="en-US" altLang="en-US" sz="1800" b="1" dirty="0" smtClean="0">
                <a:solidFill>
                  <a:srgbClr val="000000"/>
                </a:solidFill>
                <a:hlinkClick r:id="rId9"/>
              </a:rPr>
              <a:t>library.unimelb.edu.au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  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0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576064"/>
          </a:xfrm>
        </p:spPr>
        <p:txBody>
          <a:bodyPr/>
          <a:lstStyle/>
          <a:p>
            <a:r>
              <a:rPr lang="en-AU" dirty="0" smtClean="0">
                <a:latin typeface="Cambria" panose="02040503050406030204" pitchFamily="18" charset="0"/>
              </a:rPr>
              <a:t>Further support from the library</a:t>
            </a:r>
            <a:endParaRPr lang="en-AU" dirty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6309320"/>
            <a:ext cx="604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0000"/>
                </a:solidFill>
                <a:hlinkClick r:id="rId2"/>
              </a:rPr>
              <a:t>http://</a:t>
            </a:r>
            <a:r>
              <a:rPr lang="en-AU" dirty="0" smtClean="0">
                <a:solidFill>
                  <a:srgbClr val="000000"/>
                </a:solidFill>
                <a:hlinkClick r:id="rId2"/>
              </a:rPr>
              <a:t>library.unimelb.edu.au/research/research-consultations</a:t>
            </a:r>
            <a:endParaRPr lang="en-AU" dirty="0" smtClean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3" y="1372862"/>
            <a:ext cx="8943334" cy="678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218216"/>
            <a:ext cx="3286125" cy="39243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22304" y="2942942"/>
            <a:ext cx="3698651" cy="2862322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prstClr val="white"/>
                </a:solidFill>
                <a:ea typeface="ＭＳ Ｐゴシック" charset="0"/>
              </a:rPr>
              <a:t>As graduate students, you can book individual or group research consultations with us to help you find information and develop your research skills. </a:t>
            </a:r>
          </a:p>
          <a:p>
            <a:pPr marL="0" lvl="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prstClr val="white"/>
              </a:solidFill>
              <a:ea typeface="ＭＳ Ｐゴシック" charset="0"/>
            </a:endParaRPr>
          </a:p>
          <a:p>
            <a:pPr marL="0" lvl="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prstClr val="white"/>
                </a:solidFill>
                <a:ea typeface="ＭＳ Ｐゴシック" charset="0"/>
              </a:rPr>
              <a:t>Book online through the library homepage.</a:t>
            </a:r>
            <a:endParaRPr lang="en-AU" sz="2000" b="1" dirty="0" smtClean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115616" y="4997927"/>
            <a:ext cx="1941033" cy="807337"/>
          </a:xfrm>
          <a:prstGeom prst="ellipse">
            <a:avLst/>
          </a:prstGeom>
          <a:noFill/>
          <a:ln w="317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06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References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600" dirty="0" err="1"/>
              <a:t>Allday</a:t>
            </a:r>
            <a:r>
              <a:rPr lang="en-AU" sz="1600" dirty="0"/>
              <a:t>, A. (</a:t>
            </a:r>
            <a:r>
              <a:rPr lang="en-AU" sz="1600" dirty="0" smtClean="0"/>
              <a:t>2016, November). </a:t>
            </a:r>
            <a:r>
              <a:rPr lang="en-AU" sz="1600" i="1" dirty="0" err="1"/>
              <a:t>IBISWorld</a:t>
            </a:r>
            <a:r>
              <a:rPr lang="en-AU" sz="1600" i="1" dirty="0"/>
              <a:t> Industry Report  R9131. Amusement Parks and Centres Operation in Australia.</a:t>
            </a:r>
            <a:r>
              <a:rPr lang="en-AU" sz="1600" dirty="0"/>
              <a:t> Retrieved from: </a:t>
            </a:r>
            <a:r>
              <a:rPr lang="en-AU" sz="1600" dirty="0">
                <a:hlinkClick r:id="rId2"/>
              </a:rPr>
              <a:t>http://www.ibisworld.com.au</a:t>
            </a:r>
            <a:r>
              <a:rPr lang="en-AU" sz="1600" dirty="0"/>
              <a:t>  </a:t>
            </a:r>
            <a:endParaRPr lang="en-AU" sz="1600" dirty="0" smtClean="0"/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600" dirty="0" err="1" smtClean="0"/>
              <a:t>MarketLine</a:t>
            </a:r>
            <a:r>
              <a:rPr lang="en-AU" sz="1600" dirty="0" smtClean="0"/>
              <a:t> Advantage. (2016, July 22). </a:t>
            </a:r>
            <a:r>
              <a:rPr lang="en-AU" sz="1600" i="1" dirty="0" smtClean="0"/>
              <a:t>The Walt Disney Company.</a:t>
            </a:r>
            <a:r>
              <a:rPr lang="en-AU" sz="1600" dirty="0" smtClean="0"/>
              <a:t> Retrieved from </a:t>
            </a:r>
            <a:r>
              <a:rPr lang="en-AU" sz="1600" dirty="0" err="1" smtClean="0"/>
              <a:t>MarketLine</a:t>
            </a:r>
            <a:r>
              <a:rPr lang="en-AU" sz="1600" dirty="0" smtClean="0"/>
              <a:t> Advantage database. 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600" dirty="0" err="1" smtClean="0"/>
              <a:t>Unilearning</a:t>
            </a:r>
            <a:r>
              <a:rPr lang="en-AU" sz="1600" dirty="0" smtClean="0"/>
              <a:t>. (2000). The essay writing process [diagram]. Retrieved from </a:t>
            </a:r>
            <a:r>
              <a:rPr lang="en-AU" sz="1600" dirty="0"/>
              <a:t>http://unilearning.uow.edu.au/essay/1b.html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600" dirty="0" smtClean="0"/>
              <a:t>University of Canberra. (</a:t>
            </a:r>
            <a:r>
              <a:rPr lang="en-AU" sz="1600" dirty="0" err="1" smtClean="0"/>
              <a:t>n.d.</a:t>
            </a:r>
            <a:r>
              <a:rPr lang="en-AU" sz="1600" dirty="0" smtClean="0"/>
              <a:t>). Writing a report [table]. </a:t>
            </a:r>
            <a:r>
              <a:rPr lang="en-AU" sz="1600" dirty="0"/>
              <a:t>Retrieved from </a:t>
            </a:r>
            <a:r>
              <a:rPr lang="en-AU" sz="1600" dirty="0">
                <a:hlinkClick r:id="rId3"/>
              </a:rPr>
              <a:t>http://</a:t>
            </a:r>
            <a:r>
              <a:rPr lang="en-AU" sz="1600" smtClean="0">
                <a:hlinkClick r:id="rId3"/>
              </a:rPr>
              <a:t>learnonline.canberra.edu.au/mod/book/view.php?id=180631&amp;chapterid=332</a:t>
            </a:r>
            <a:r>
              <a:rPr lang="en-AU" sz="1600" smtClean="0"/>
              <a:t> </a:t>
            </a:r>
            <a:endParaRPr lang="en-AU" sz="1600" dirty="0" smtClean="0"/>
          </a:p>
        </p:txBody>
      </p:sp>
    </p:spTree>
    <p:extLst>
      <p:ext uri="{BB962C8B-B14F-4D97-AF65-F5344CB8AC3E}">
        <p14:creationId xmlns:p14="http://schemas.microsoft.com/office/powerpoint/2010/main" val="21890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8775" y="1906588"/>
          <a:ext cx="8494713" cy="44751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31571"/>
                <a:gridCol w="2831571"/>
                <a:gridCol w="2831571"/>
              </a:tblGrid>
              <a:tr h="370867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/>
                        <a:t>GENRE [WHAT?]</a:t>
                      </a:r>
                      <a:endParaRPr lang="en-A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/>
                        <a:t>AIM</a:t>
                      </a:r>
                      <a:r>
                        <a:rPr lang="en-AU" sz="1800" baseline="0" dirty="0" smtClean="0"/>
                        <a:t> [WHY?]</a:t>
                      </a:r>
                      <a:endParaRPr lang="en-A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/>
                        <a:t>AUDIENCE [WHO?]</a:t>
                      </a:r>
                      <a:endParaRPr lang="en-AU" sz="1800" dirty="0"/>
                    </a:p>
                  </a:txBody>
                  <a:tcPr marT="45723" marB="45723"/>
                </a:tc>
              </a:tr>
              <a:tr h="410429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2"/>
                      </a:pPr>
                      <a:endParaRPr lang="en-AU" sz="1800" b="1" dirty="0" smtClean="0"/>
                    </a:p>
                    <a:p>
                      <a:pPr marL="0" indent="0">
                        <a:buFont typeface="+mj-lt"/>
                        <a:buNone/>
                      </a:pPr>
                      <a:endParaRPr lang="en-AU" sz="1800" b="1" dirty="0" smtClean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AU" sz="1800" b="0" dirty="0" smtClean="0"/>
                        <a:t>Structure</a:t>
                      </a:r>
                      <a:endParaRPr lang="en-AU" sz="1800" b="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AU" sz="1800" baseline="0" dirty="0" smtClean="0"/>
                    </a:p>
                    <a:p>
                      <a:pPr marL="0" indent="0">
                        <a:buFont typeface="+mj-lt"/>
                        <a:buNone/>
                      </a:pPr>
                      <a:endParaRPr lang="en-AU" sz="1800" baseline="0" dirty="0" smtClean="0"/>
                    </a:p>
                    <a:p>
                      <a:pPr marL="0" indent="0">
                        <a:buFont typeface="+mj-lt"/>
                        <a:buNone/>
                      </a:pPr>
                      <a:endParaRPr lang="en-AU" sz="1800" baseline="0" dirty="0" smtClean="0"/>
                    </a:p>
                    <a:p>
                      <a:pPr marL="0" indent="0">
                        <a:buFont typeface="+mj-lt"/>
                        <a:buNone/>
                      </a:pPr>
                      <a:endParaRPr lang="en-AU" sz="1800" baseline="0" dirty="0" smtClean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AU" sz="1800" baseline="0" dirty="0" smtClean="0"/>
                        <a:t>Argument</a:t>
                      </a:r>
                      <a:r>
                        <a:rPr lang="en-AU" sz="1800" dirty="0" smtClean="0"/>
                        <a:t> / contention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AU" sz="1800" dirty="0" smtClean="0"/>
                        <a:t>Content &amp; Structure</a:t>
                      </a:r>
                      <a:endParaRPr lang="en-A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en-AU" sz="1800" b="1" baseline="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AU" sz="1800" b="1" baseline="0" dirty="0" smtClean="0"/>
                    </a:p>
                    <a:p>
                      <a:pPr marL="0" indent="0">
                        <a:buFont typeface="+mj-lt"/>
                        <a:buNone/>
                      </a:pPr>
                      <a:endParaRPr lang="en-AU" sz="1800" b="1" baseline="0" dirty="0" smtClean="0"/>
                    </a:p>
                    <a:p>
                      <a:pPr marL="0" indent="0">
                        <a:buFont typeface="+mj-lt"/>
                        <a:buNone/>
                      </a:pPr>
                      <a:endParaRPr lang="en-AU" sz="1800" b="0" baseline="0" dirty="0" smtClean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6" name="Down Arrow Callout 5"/>
          <p:cNvSpPr/>
          <p:nvPr/>
        </p:nvSpPr>
        <p:spPr bwMode="auto">
          <a:xfrm>
            <a:off x="395288" y="2349500"/>
            <a:ext cx="2736850" cy="3024188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AU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smtClean="0"/>
              <a:t>STAGE 1: Analyse the task/genre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288" y="2335213"/>
            <a:ext cx="2736850" cy="2309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1800" b="1" dirty="0">
                <a:latin typeface="Arial" charset="0"/>
              </a:rPr>
              <a:t>What</a:t>
            </a:r>
            <a:r>
              <a:rPr lang="en-AU" sz="1800" dirty="0">
                <a:latin typeface="Arial" charset="0"/>
              </a:rPr>
              <a:t> </a:t>
            </a:r>
            <a:r>
              <a:rPr lang="en-AU" sz="1800" b="1" dirty="0">
                <a:latin typeface="Arial" charset="0"/>
              </a:rPr>
              <a:t>are you writing?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AU" sz="1800" dirty="0">
                <a:latin typeface="Arial" charset="0"/>
              </a:rPr>
              <a:t>Essay, report, business plan…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1800" b="1" dirty="0">
                <a:latin typeface="Arial" charset="0"/>
              </a:rPr>
              <a:t>What are the features/rules of that genre? </a:t>
            </a:r>
          </a:p>
          <a:p>
            <a:pPr>
              <a:defRPr/>
            </a:pPr>
            <a:endParaRPr lang="en-AU" sz="1800" dirty="0">
              <a:latin typeface="Arial" charset="0"/>
            </a:endParaRPr>
          </a:p>
        </p:txBody>
      </p:sp>
      <p:sp>
        <p:nvSpPr>
          <p:cNvPr id="10" name="Down Arrow Callout 9"/>
          <p:cNvSpPr/>
          <p:nvPr/>
        </p:nvSpPr>
        <p:spPr bwMode="auto">
          <a:xfrm>
            <a:off x="3276600" y="2349500"/>
            <a:ext cx="2663825" cy="3024188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AU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59138" y="2352675"/>
            <a:ext cx="2808287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1800" b="1" dirty="0">
                <a:latin typeface="Arial" charset="0"/>
              </a:rPr>
              <a:t>Why are you writing this text?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1800" b="1" dirty="0">
                <a:latin typeface="Arial" charset="0"/>
              </a:rPr>
              <a:t>What do you want your reader to do/know/believe?</a:t>
            </a:r>
          </a:p>
          <a:p>
            <a:pPr>
              <a:defRPr/>
            </a:pPr>
            <a:endParaRPr lang="en-AU" sz="1800" dirty="0">
              <a:latin typeface="Arial" charset="0"/>
            </a:endParaRPr>
          </a:p>
        </p:txBody>
      </p:sp>
      <p:sp>
        <p:nvSpPr>
          <p:cNvPr id="14" name="Down Arrow Callout 13"/>
          <p:cNvSpPr/>
          <p:nvPr/>
        </p:nvSpPr>
        <p:spPr bwMode="auto">
          <a:xfrm>
            <a:off x="6067425" y="2352675"/>
            <a:ext cx="2752725" cy="3021013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AU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59488" y="2349500"/>
            <a:ext cx="2751137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1800" b="1" dirty="0">
                <a:latin typeface="Arial" charset="0"/>
              </a:rPr>
              <a:t>Who will read it?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1800" b="1" dirty="0">
                <a:latin typeface="Arial" charset="0"/>
              </a:rPr>
              <a:t>What do they need to know?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1800" b="1" dirty="0">
                <a:latin typeface="Arial" charset="0"/>
              </a:rPr>
              <a:t>What’s their level of knowledge? </a:t>
            </a:r>
            <a:endParaRPr lang="en-AU" sz="1800" b="1" dirty="0" smtClean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1800" b="1" dirty="0" smtClean="0">
                <a:latin typeface="Arial" charset="0"/>
              </a:rPr>
              <a:t>How will they read it?</a:t>
            </a:r>
            <a:endParaRPr lang="en-AU" sz="1800" b="1" dirty="0">
              <a:latin typeface="Arial" charset="0"/>
            </a:endParaRPr>
          </a:p>
          <a:p>
            <a:pPr>
              <a:defRPr/>
            </a:pPr>
            <a:endParaRPr lang="en-AU" sz="1800" dirty="0">
              <a:latin typeface="Arial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95288" y="5373688"/>
            <a:ext cx="8415337" cy="1008062"/>
            <a:chOff x="395289" y="5373688"/>
            <a:chExt cx="8415336" cy="1007640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395289" y="5373688"/>
              <a:ext cx="8415336" cy="100764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AU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1289" name="TextBox 1"/>
            <p:cNvSpPr txBox="1">
              <a:spLocks noChangeArrowheads="1"/>
            </p:cNvSpPr>
            <p:nvPr/>
          </p:nvSpPr>
          <p:spPr bwMode="auto">
            <a:xfrm>
              <a:off x="861577" y="5646675"/>
              <a:ext cx="767475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AU" altLang="en-US" sz="3000" b="1"/>
                <a:t>Content	+ 	Structure		+	Style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23528" y="6381328"/>
            <a:ext cx="8229600" cy="300038"/>
          </a:xfrm>
        </p:spPr>
        <p:txBody>
          <a:bodyPr/>
          <a:lstStyle/>
          <a:p>
            <a:r>
              <a:rPr lang="en-AU" altLang="en-US" sz="1000" dirty="0" smtClean="0"/>
              <a:t>Adapted from: http://learnonline.canberra.edu.au/mod/book/view.php?id=180631&amp;chapterid=332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7950" y="1006475"/>
            <a:ext cx="88566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AU" sz="3400" kern="0" dirty="0" smtClean="0"/>
              <a:t>Academic essay vs professional report</a:t>
            </a:r>
            <a:endParaRPr lang="en-AU" sz="3400" kern="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671213"/>
              </p:ext>
            </p:extLst>
          </p:nvPr>
        </p:nvGraphicFramePr>
        <p:xfrm>
          <a:off x="107950" y="1717675"/>
          <a:ext cx="8893174" cy="442515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7706"/>
                <a:gridCol w="3528392"/>
                <a:gridCol w="3997076"/>
              </a:tblGrid>
              <a:tr h="356706"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 marL="91434" marR="91434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A</a:t>
                      </a:r>
                      <a:endParaRPr lang="en-AU" sz="1600" dirty="0"/>
                    </a:p>
                  </a:txBody>
                  <a:tcPr marL="91434" marR="91434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B</a:t>
                      </a:r>
                      <a:endParaRPr lang="en-AU" sz="1600" dirty="0"/>
                    </a:p>
                  </a:txBody>
                  <a:tcPr marL="91434" marR="91434" marT="45713" marB="45713"/>
                </a:tc>
              </a:tr>
              <a:tr h="91877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Aim</a:t>
                      </a:r>
                      <a:endParaRPr lang="en-AU" sz="18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04" marR="14604" marT="14603" marB="1460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600" kern="1200" dirty="0">
                          <a:effectLst/>
                        </a:rPr>
                        <a:t>present </a:t>
                      </a:r>
                      <a:r>
                        <a:rPr lang="en-AU" sz="1600" kern="1200" dirty="0" smtClean="0">
                          <a:effectLst/>
                        </a:rPr>
                        <a:t>facts/information, and explain </a:t>
                      </a:r>
                      <a:r>
                        <a:rPr lang="en-AU" sz="1600" kern="1200" dirty="0">
                          <a:effectLst/>
                        </a:rPr>
                        <a:t>them as clearly as possible</a:t>
                      </a:r>
                      <a:endParaRPr lang="en-AU" sz="16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04" marR="14604" marT="14603" marB="1460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600" kern="1200" dirty="0" smtClean="0">
                          <a:effectLst/>
                        </a:rPr>
                        <a:t>discuss </a:t>
                      </a:r>
                      <a:r>
                        <a:rPr lang="en-AU" sz="1600" kern="1200" dirty="0">
                          <a:effectLst/>
                        </a:rPr>
                        <a:t>perspectives on an issue, </a:t>
                      </a:r>
                      <a:r>
                        <a:rPr lang="en-AU" sz="1600" kern="1200" dirty="0" smtClean="0">
                          <a:effectLst/>
                        </a:rPr>
                        <a:t>usually </a:t>
                      </a:r>
                      <a:r>
                        <a:rPr lang="en-AU" sz="1600" kern="1200" dirty="0">
                          <a:effectLst/>
                        </a:rPr>
                        <a:t>to construct an argument for a particular point of view</a:t>
                      </a:r>
                      <a:endParaRPr lang="en-AU" sz="16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48" marR="14548" marT="14547" marB="14547"/>
                </a:tc>
              </a:tr>
              <a:tr h="65186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Audience</a:t>
                      </a:r>
                      <a:endParaRPr lang="en-AU" sz="18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04" marR="14604" marT="14603" marB="14603"/>
                </a:tc>
                <a:tc>
                  <a:txBody>
                    <a:bodyPr/>
                    <a:lstStyle/>
                    <a:p>
                      <a:pPr marL="0" marR="0" indent="0" algn="l" defTabSz="349726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497263" algn="l"/>
                        </a:tabLst>
                        <a:defRPr/>
                      </a:pPr>
                      <a:r>
                        <a:rPr lang="en-A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written for the</a:t>
                      </a:r>
                      <a:r>
                        <a:rPr lang="en-A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person or organisation that requested them</a:t>
                      </a:r>
                      <a:endParaRPr lang="en-A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604" marR="14604" marT="14603" marB="1460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600" kern="1200" dirty="0" smtClean="0">
                          <a:effectLst/>
                        </a:rPr>
                        <a:t>written </a:t>
                      </a:r>
                      <a:r>
                        <a:rPr lang="en-AU" sz="1600" kern="1200" dirty="0">
                          <a:effectLst/>
                        </a:rPr>
                        <a:t>for a lecturer and other knowledgeable people in the field</a:t>
                      </a:r>
                      <a:endParaRPr lang="en-AU" sz="16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48" marR="14548" marT="14547" marB="14547"/>
                </a:tc>
              </a:tr>
              <a:tr h="6483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How they’re read</a:t>
                      </a:r>
                      <a:endParaRPr lang="en-AU" sz="18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04" marR="14604" marT="14603" marB="1460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600" kern="1200" dirty="0">
                          <a:effectLst/>
                        </a:rPr>
                        <a:t>will be </a:t>
                      </a:r>
                      <a:r>
                        <a:rPr lang="en-AU" sz="1600" kern="1200" dirty="0" smtClean="0">
                          <a:effectLst/>
                        </a:rPr>
                        <a:t>scanned</a:t>
                      </a:r>
                      <a:endParaRPr lang="en-AU" sz="16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04" marR="14604" marT="14603" marB="1460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600" kern="1200" dirty="0" smtClean="0">
                          <a:effectLst/>
                        </a:rPr>
                        <a:t>will </a:t>
                      </a:r>
                      <a:r>
                        <a:rPr lang="en-AU" sz="1600" kern="1200" dirty="0">
                          <a:effectLst/>
                        </a:rPr>
                        <a:t>be read carefully from beginning to end</a:t>
                      </a:r>
                      <a:endParaRPr lang="en-AU" sz="16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48" marR="14548" marT="14547" marB="14547"/>
                </a:tc>
              </a:tr>
              <a:tr h="91877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Paragraphs</a:t>
                      </a:r>
                      <a:endParaRPr lang="en-AU" sz="18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04" marR="14604" marT="14603" marB="1460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600" kern="1200" dirty="0">
                          <a:effectLst/>
                        </a:rPr>
                        <a:t>use short, concise paragraphs and dot-points where applicable</a:t>
                      </a:r>
                      <a:endParaRPr lang="en-AU" sz="16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04" marR="14604" marT="14603" marB="1460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600" kern="1200" dirty="0" smtClean="0">
                          <a:effectLst/>
                        </a:rPr>
                        <a:t>link </a:t>
                      </a:r>
                      <a:r>
                        <a:rPr lang="en-AU" sz="1600" kern="1200" dirty="0">
                          <a:effectLst/>
                        </a:rPr>
                        <a:t>ideas together into a cohesive series of paragraphs, rather than breaking ideas down into easy-to-access pieces</a:t>
                      </a:r>
                      <a:endParaRPr lang="en-AU" sz="16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48" marR="14548" marT="14547" marB="14547"/>
                </a:tc>
              </a:tr>
              <a:tr h="91888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Conclusion</a:t>
                      </a:r>
                      <a:endParaRPr lang="en-AU" sz="18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04" marR="14604" marT="14603" marB="146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 with a conclusion and</a:t>
                      </a:r>
                      <a:r>
                        <a:rPr lang="en-A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recommendations for actions that will address issues raised in the text</a:t>
                      </a:r>
                    </a:p>
                  </a:txBody>
                  <a:tcPr marL="14604" marR="14604" marT="14603" marB="1460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600" kern="1200" dirty="0" smtClean="0">
                          <a:effectLst/>
                        </a:rPr>
                        <a:t>end </a:t>
                      </a:r>
                      <a:r>
                        <a:rPr lang="en-AU" sz="1600" kern="1200" dirty="0">
                          <a:effectLst/>
                        </a:rPr>
                        <a:t>with a conclusion and sometimes predictions or suggestions for further research</a:t>
                      </a:r>
                      <a:endParaRPr lang="en-AU" sz="16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48" marR="14548" marT="14547" marB="1454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77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80728"/>
            <a:ext cx="8229600" cy="711200"/>
          </a:xfrm>
        </p:spPr>
        <p:txBody>
          <a:bodyPr/>
          <a:lstStyle/>
          <a:p>
            <a:pPr eaLnBrk="1" hangingPunct="1"/>
            <a:r>
              <a:rPr lang="en-AU" altLang="en-US" sz="3400" dirty="0" smtClean="0"/>
              <a:t>Breaking down assignment questions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00808"/>
            <a:ext cx="4536503" cy="4896544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AU" altLang="en-US" sz="2000" b="1" dirty="0" smtClean="0">
                <a:solidFill>
                  <a:schemeClr val="accent2"/>
                </a:solidFill>
                <a:latin typeface="+mj-lt"/>
              </a:rPr>
              <a:t>Content words</a:t>
            </a:r>
          </a:p>
          <a:p>
            <a:pPr marL="0" indent="0" eaLnBrk="1" hangingPunct="1">
              <a:buFontTx/>
              <a:buNone/>
            </a:pPr>
            <a:r>
              <a:rPr lang="en-AU" altLang="en-US" sz="2000" dirty="0" smtClean="0">
                <a:latin typeface="+mj-lt"/>
              </a:rPr>
              <a:t>Words that deal with the topic, subtopics and their various aspects. What is specific to this task?</a:t>
            </a:r>
            <a:br>
              <a:rPr lang="en-AU" altLang="en-US" sz="2000" dirty="0" smtClean="0">
                <a:latin typeface="+mj-lt"/>
              </a:rPr>
            </a:br>
            <a:endParaRPr lang="en-AU" altLang="en-US" sz="2000" dirty="0" smtClean="0">
              <a:latin typeface="+mj-lt"/>
            </a:endParaRPr>
          </a:p>
          <a:p>
            <a:pPr marL="0" indent="0" eaLnBrk="1" hangingPunct="1">
              <a:buFontTx/>
              <a:buNone/>
            </a:pPr>
            <a:r>
              <a:rPr lang="en-AU" altLang="en-US" sz="2000" b="1" dirty="0" smtClean="0">
                <a:solidFill>
                  <a:srgbClr val="008000"/>
                </a:solidFill>
                <a:latin typeface="+mj-lt"/>
              </a:rPr>
              <a:t>Words </a:t>
            </a:r>
            <a:r>
              <a:rPr lang="en-AU" altLang="en-US" sz="2000" b="1" dirty="0">
                <a:solidFill>
                  <a:srgbClr val="008000"/>
                </a:solidFill>
                <a:latin typeface="+mj-lt"/>
              </a:rPr>
              <a:t>limiting scope</a:t>
            </a:r>
          </a:p>
          <a:p>
            <a:pPr marL="0" indent="0" eaLnBrk="1" hangingPunct="1">
              <a:buFontTx/>
              <a:buNone/>
            </a:pPr>
            <a:r>
              <a:rPr lang="en-AU" altLang="en-US" sz="2000" dirty="0">
                <a:latin typeface="+mj-lt"/>
              </a:rPr>
              <a:t>e.g. </a:t>
            </a:r>
            <a:r>
              <a:rPr lang="en-AU" altLang="en-US" sz="2000" i="1" dirty="0">
                <a:solidFill>
                  <a:srgbClr val="008000"/>
                </a:solidFill>
                <a:latin typeface="+mj-lt"/>
              </a:rPr>
              <a:t>all, some, the majority of</a:t>
            </a:r>
            <a:r>
              <a:rPr lang="en-AU" altLang="en-US" sz="2000" dirty="0">
                <a:latin typeface="+mj-lt"/>
              </a:rPr>
              <a:t>. References to time, place(s) and/or specific group(s) e.g. homeless youth in regional </a:t>
            </a:r>
            <a:r>
              <a:rPr lang="en-AU" altLang="en-US" sz="2000" dirty="0" smtClean="0">
                <a:latin typeface="+mj-lt"/>
              </a:rPr>
              <a:t>towns</a:t>
            </a:r>
          </a:p>
          <a:p>
            <a:pPr marL="0" indent="0" eaLnBrk="1" hangingPunct="1">
              <a:buFontTx/>
              <a:buNone/>
            </a:pPr>
            <a:r>
              <a:rPr lang="en-AU" altLang="en-US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/>
            </a:r>
            <a:br>
              <a:rPr lang="en-AU" altLang="en-US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en-AU" altLang="en-US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Direction words</a:t>
            </a:r>
            <a:r>
              <a:rPr lang="en-AU" altLang="en-US" sz="2000" b="1" dirty="0" smtClean="0">
                <a:latin typeface="+mj-lt"/>
              </a:rPr>
              <a:t> </a:t>
            </a:r>
            <a:r>
              <a:rPr lang="en-AU" altLang="en-US" sz="2000" dirty="0" smtClean="0">
                <a:latin typeface="+mj-lt"/>
              </a:rPr>
              <a:t>(usually verbs)</a:t>
            </a:r>
          </a:p>
          <a:p>
            <a:pPr marL="0" indent="0" eaLnBrk="1" hangingPunct="1">
              <a:buFontTx/>
              <a:buNone/>
            </a:pPr>
            <a:r>
              <a:rPr lang="en-AU" altLang="en-US" sz="2000" dirty="0" smtClean="0">
                <a:latin typeface="+mj-lt"/>
              </a:rPr>
              <a:t>e.g. </a:t>
            </a:r>
            <a:r>
              <a:rPr lang="en-AU" altLang="en-US" sz="2000" i="1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discuss, evaluate, compare, list, impact of, implications, outcome(s), in what ways</a:t>
            </a:r>
            <a:r>
              <a:rPr lang="en-AU" altLang="en-US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AU" altLang="en-US" sz="2000" dirty="0" smtClean="0">
                <a:latin typeface="+mj-lt"/>
              </a:rPr>
              <a:t>(identify)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AU" altLang="en-US" sz="20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AU" altLang="en-US" sz="2000" b="1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AU" altLang="en-US" sz="2000" dirty="0" smtClean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8024" y="2204864"/>
            <a:ext cx="4248471" cy="2462213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US" altLang="en-US" sz="2200" b="1" i="1" dirty="0">
                <a:solidFill>
                  <a:schemeClr val="accent1">
                    <a:lumMod val="50000"/>
                  </a:schemeClr>
                </a:solidFill>
              </a:rPr>
              <a:t>Discuss</a:t>
            </a:r>
            <a:r>
              <a:rPr lang="en-US" altLang="en-US" sz="2200" b="1" i="1" dirty="0"/>
              <a:t> the </a:t>
            </a:r>
            <a:r>
              <a:rPr lang="en-US" altLang="en-US" sz="2200" b="1" i="1" dirty="0">
                <a:solidFill>
                  <a:srgbClr val="008000"/>
                </a:solidFill>
                <a:latin typeface="+mj-lt"/>
              </a:rPr>
              <a:t>contributions of</a:t>
            </a:r>
            <a:r>
              <a:rPr lang="en-US" altLang="en-US" sz="2200" b="1" i="1" dirty="0">
                <a:solidFill>
                  <a:srgbClr val="00B050"/>
                </a:solidFill>
              </a:rPr>
              <a:t> </a:t>
            </a:r>
            <a:r>
              <a:rPr lang="en-US" altLang="en-US" sz="2200" b="1" i="1" dirty="0">
                <a:solidFill>
                  <a:schemeClr val="accent2"/>
                </a:solidFill>
              </a:rPr>
              <a:t>feminism to contemporary arts</a:t>
            </a:r>
            <a:r>
              <a:rPr lang="en-US" altLang="en-US" sz="2200" b="1" i="1" dirty="0"/>
              <a:t>, </a:t>
            </a:r>
            <a:r>
              <a:rPr lang="en-US" altLang="en-US" sz="2200" b="1" i="1" dirty="0" err="1">
                <a:solidFill>
                  <a:schemeClr val="accent1">
                    <a:lumMod val="50000"/>
                  </a:schemeClr>
                </a:solidFill>
              </a:rPr>
              <a:t>emphasising</a:t>
            </a:r>
            <a:r>
              <a:rPr lang="en-US" altLang="en-US" sz="2200" b="1" i="1" dirty="0">
                <a:solidFill>
                  <a:srgbClr val="FF0000"/>
                </a:solidFill>
              </a:rPr>
              <a:t> </a:t>
            </a:r>
            <a:r>
              <a:rPr lang="en-US" altLang="en-US" sz="2200" b="1" i="1" dirty="0">
                <a:solidFill>
                  <a:schemeClr val="accent2"/>
                </a:solidFill>
              </a:rPr>
              <a:t>the work </a:t>
            </a:r>
            <a:r>
              <a:rPr lang="en-US" altLang="en-US" sz="2200" b="1" i="1" dirty="0">
                <a:solidFill>
                  <a:srgbClr val="008000"/>
                </a:solidFill>
                <a:latin typeface="+mj-lt"/>
              </a:rPr>
              <a:t>of two or three </a:t>
            </a:r>
            <a:r>
              <a:rPr lang="en-US" altLang="en-US" sz="2200" b="1" i="1" dirty="0">
                <a:solidFill>
                  <a:schemeClr val="accent2"/>
                </a:solidFill>
              </a:rPr>
              <a:t>artists</a:t>
            </a:r>
            <a:r>
              <a:rPr lang="en-US" altLang="en-US" sz="2200" b="1" i="1" dirty="0"/>
              <a:t>. </a:t>
            </a:r>
            <a:r>
              <a:rPr lang="en-US" altLang="en-US" sz="2200" b="1" i="1" dirty="0">
                <a:solidFill>
                  <a:schemeClr val="accent1">
                    <a:lumMod val="50000"/>
                  </a:schemeClr>
                </a:solidFill>
              </a:rPr>
              <a:t>List </a:t>
            </a:r>
            <a:r>
              <a:rPr lang="en-US" altLang="en-US" sz="2200" b="1" i="1" dirty="0">
                <a:solidFill>
                  <a:srgbClr val="008000"/>
                </a:solidFill>
                <a:latin typeface="+mj-lt"/>
              </a:rPr>
              <a:t>the terms used </a:t>
            </a:r>
            <a:r>
              <a:rPr lang="en-US" altLang="en-US" sz="2200" b="1" i="1" dirty="0">
                <a:solidFill>
                  <a:schemeClr val="accent2"/>
                </a:solidFill>
              </a:rPr>
              <a:t>in feminist theory</a:t>
            </a:r>
            <a:r>
              <a:rPr lang="en-US" altLang="en-US" sz="2200" b="1" i="1" dirty="0"/>
              <a:t>, and </a:t>
            </a:r>
            <a:r>
              <a:rPr lang="en-US" altLang="en-US" sz="2200" b="1" i="1" dirty="0">
                <a:solidFill>
                  <a:schemeClr val="accent1">
                    <a:lumMod val="50000"/>
                  </a:schemeClr>
                </a:solidFill>
              </a:rPr>
              <a:t>provide</a:t>
            </a:r>
            <a:r>
              <a:rPr lang="en-US" altLang="en-US" sz="2200" b="1" i="1" dirty="0"/>
              <a:t> </a:t>
            </a:r>
            <a:r>
              <a:rPr lang="en-US" altLang="en-US" sz="2200" b="1" i="1" dirty="0">
                <a:solidFill>
                  <a:srgbClr val="008000"/>
                </a:solidFill>
                <a:latin typeface="+mj-lt"/>
              </a:rPr>
              <a:t>definitions in your discussions</a:t>
            </a:r>
            <a:r>
              <a:rPr lang="en-US" altLang="en-US" sz="2200" b="1" i="1" dirty="0"/>
              <a:t>. </a:t>
            </a:r>
            <a:endParaRPr lang="en-AU" altLang="en-US" sz="2200" b="1" dirty="0"/>
          </a:p>
        </p:txBody>
      </p:sp>
      <p:sp>
        <p:nvSpPr>
          <p:cNvPr id="3" name="Rectangle 2"/>
          <p:cNvSpPr/>
          <p:nvPr/>
        </p:nvSpPr>
        <p:spPr>
          <a:xfrm>
            <a:off x="4788024" y="5148495"/>
            <a:ext cx="4104456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1" dirty="0" smtClean="0">
                <a:hlinkClick r:id="rId3"/>
              </a:rPr>
              <a:t>Task Analysis: Direction Words</a:t>
            </a:r>
            <a:endParaRPr lang="en-AU" sz="1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1" dirty="0" smtClean="0">
                <a:hlinkClick r:id="rId4"/>
              </a:rPr>
              <a:t>Preparing to write </a:t>
            </a:r>
            <a:r>
              <a:rPr lang="en-AU" sz="1800" b="1" dirty="0" smtClean="0"/>
              <a:t>(in </a:t>
            </a:r>
            <a:r>
              <a:rPr lang="en-AU" sz="1800" b="1" dirty="0" smtClean="0">
                <a:hlinkClick r:id="rId5"/>
              </a:rPr>
              <a:t>Research to writing</a:t>
            </a:r>
            <a:r>
              <a:rPr lang="en-AU" sz="1800" b="1" dirty="0" smtClean="0"/>
              <a:t>) – Academic Skills Hub</a:t>
            </a:r>
          </a:p>
        </p:txBody>
      </p:sp>
    </p:spTree>
    <p:extLst>
      <p:ext uri="{BB962C8B-B14F-4D97-AF65-F5344CB8AC3E}">
        <p14:creationId xmlns:p14="http://schemas.microsoft.com/office/powerpoint/2010/main" val="202725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86964" y="989608"/>
            <a:ext cx="8229600" cy="711200"/>
          </a:xfrm>
        </p:spPr>
        <p:txBody>
          <a:bodyPr/>
          <a:lstStyle/>
          <a:p>
            <a:r>
              <a:rPr lang="en-AU" altLang="en-US" dirty="0" smtClean="0"/>
              <a:t>Analyse the task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58775" y="1916137"/>
            <a:ext cx="8494713" cy="4321175"/>
          </a:xfrm>
        </p:spPr>
        <p:txBody>
          <a:bodyPr/>
          <a:lstStyle/>
          <a:p>
            <a:pPr marL="971550" lvl="1" indent="-514350">
              <a:buFont typeface="+mj-lt"/>
              <a:buAutoNum type="arabicPeriod"/>
            </a:pPr>
            <a:endParaRPr lang="en-AU" altLang="en-US" dirty="0"/>
          </a:p>
          <a:p>
            <a:pPr marL="971550" lvl="1" indent="-514350">
              <a:buFont typeface="+mj-lt"/>
              <a:buAutoNum type="arabicPeriod"/>
            </a:pPr>
            <a:endParaRPr lang="en-AU" alt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79512" y="1700808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The Walt Disney Company is considering launching a Disney World theme park in Australia. </a:t>
            </a:r>
            <a:r>
              <a:rPr lang="en-AU" dirty="0" smtClean="0"/>
              <a:t>Analysing </a:t>
            </a:r>
            <a:r>
              <a:rPr lang="en-AU" dirty="0"/>
              <a:t>both the company’s </a:t>
            </a:r>
            <a:r>
              <a:rPr lang="en-AU" dirty="0" smtClean="0"/>
              <a:t>performance (through </a:t>
            </a:r>
            <a:r>
              <a:rPr lang="en-AU" dirty="0"/>
              <a:t>a SWOT analysis) and the Australian industry for theme </a:t>
            </a:r>
            <a:r>
              <a:rPr lang="en-AU" dirty="0" smtClean="0"/>
              <a:t>parks </a:t>
            </a:r>
            <a:r>
              <a:rPr lang="en-AU" dirty="0"/>
              <a:t>(including historical and forecast industry revenues)</a:t>
            </a:r>
            <a:r>
              <a:rPr lang="en-AU" dirty="0" smtClean="0"/>
              <a:t>, </a:t>
            </a:r>
            <a:r>
              <a:rPr lang="en-AU" dirty="0"/>
              <a:t>should Disney invest in this project</a:t>
            </a:r>
            <a:r>
              <a:rPr lang="en-AU" dirty="0" smtClean="0"/>
              <a:t>?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1700808"/>
            <a:ext cx="849694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33CC"/>
                </a:solidFill>
              </a:rPr>
              <a:t>The Walt Disney Company is considering launching a Disney World theme park in Australia. </a:t>
            </a:r>
            <a:r>
              <a:rPr lang="en-A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Analysing</a:t>
            </a:r>
            <a:r>
              <a:rPr lang="en-AU" dirty="0"/>
              <a:t> both </a:t>
            </a:r>
            <a:r>
              <a:rPr lang="en-AU" b="1" dirty="0">
                <a:solidFill>
                  <a:schemeClr val="accent2"/>
                </a:solidFill>
                <a:latin typeface="+mj-lt"/>
              </a:rPr>
              <a:t>the company’s performance</a:t>
            </a:r>
            <a:r>
              <a:rPr lang="en-AU" dirty="0"/>
              <a:t> </a:t>
            </a:r>
            <a:r>
              <a:rPr lang="en-AU" b="1" dirty="0">
                <a:solidFill>
                  <a:srgbClr val="008000"/>
                </a:solidFill>
                <a:latin typeface="+mj-lt"/>
              </a:rPr>
              <a:t>(through a SWOT analysis) </a:t>
            </a:r>
            <a:r>
              <a:rPr lang="en-AU" dirty="0"/>
              <a:t>and </a:t>
            </a:r>
            <a:r>
              <a:rPr lang="en-AU" b="1" dirty="0">
                <a:solidFill>
                  <a:schemeClr val="accent2"/>
                </a:solidFill>
                <a:latin typeface="+mj-lt"/>
              </a:rPr>
              <a:t>the Australian industry for theme parks </a:t>
            </a:r>
            <a:r>
              <a:rPr lang="en-AU" dirty="0"/>
              <a:t>(</a:t>
            </a:r>
            <a:r>
              <a:rPr lang="en-AU" b="1" dirty="0">
                <a:solidFill>
                  <a:srgbClr val="008000"/>
                </a:solidFill>
                <a:latin typeface="+mj-lt"/>
              </a:rPr>
              <a:t>including historical and forecast industry revenues), </a:t>
            </a:r>
            <a:r>
              <a:rPr lang="en-A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[advise if] </a:t>
            </a:r>
            <a:r>
              <a:rPr lang="en-AU" dirty="0" smtClean="0"/>
              <a:t>should </a:t>
            </a:r>
            <a:r>
              <a:rPr lang="en-AU" dirty="0"/>
              <a:t>Disney invest in this </a:t>
            </a:r>
            <a:r>
              <a:rPr lang="en-AU" dirty="0" smtClean="0"/>
              <a:t>project?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61687" y="4293096"/>
            <a:ext cx="8784976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AU" sz="2000" dirty="0" smtClean="0"/>
              <a:t>1. </a:t>
            </a:r>
            <a:r>
              <a:rPr lang="en-AU" sz="2000" b="1" dirty="0">
                <a:solidFill>
                  <a:schemeClr val="accent1">
                    <a:lumMod val="50000"/>
                  </a:schemeClr>
                </a:solidFill>
              </a:rPr>
              <a:t>Analyse </a:t>
            </a:r>
            <a:r>
              <a:rPr lang="en-AU" sz="2000" b="1" dirty="0" smtClean="0">
                <a:solidFill>
                  <a:schemeClr val="accent2"/>
                </a:solidFill>
              </a:rPr>
              <a:t>the Walt Disney Company’s</a:t>
            </a:r>
            <a:r>
              <a:rPr lang="en-AU" sz="2000" dirty="0" smtClean="0">
                <a:solidFill>
                  <a:schemeClr val="accent2"/>
                </a:solidFill>
              </a:rPr>
              <a:t> </a:t>
            </a:r>
            <a:r>
              <a:rPr lang="en-AU" sz="2000" b="1" dirty="0" smtClean="0">
                <a:solidFill>
                  <a:schemeClr val="accent2"/>
                </a:solidFill>
              </a:rPr>
              <a:t>performance</a:t>
            </a:r>
            <a:r>
              <a:rPr lang="en-AU" sz="2000" dirty="0" smtClean="0"/>
              <a:t>, </a:t>
            </a:r>
            <a:r>
              <a:rPr lang="en-A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including</a:t>
            </a:r>
            <a:r>
              <a:rPr lang="en-AU" sz="2000" dirty="0" smtClean="0"/>
              <a:t> a </a:t>
            </a:r>
            <a:r>
              <a:rPr lang="en-AU" sz="2000" b="1" dirty="0" smtClean="0">
                <a:solidFill>
                  <a:srgbClr val="00B050"/>
                </a:solidFill>
              </a:rPr>
              <a:t>SWOT</a:t>
            </a:r>
            <a:r>
              <a:rPr lang="en-AU" sz="2000" dirty="0" smtClean="0"/>
              <a:t> (strengths, weaknesses, opportunities and threats) analysis. </a:t>
            </a:r>
          </a:p>
          <a:p>
            <a:r>
              <a:rPr lang="en-AU" sz="2000" dirty="0" smtClean="0"/>
              <a:t> </a:t>
            </a:r>
          </a:p>
          <a:p>
            <a:pPr lvl="0"/>
            <a:r>
              <a:rPr lang="en-AU" sz="2000" dirty="0" smtClean="0"/>
              <a:t>2. </a:t>
            </a:r>
            <a:r>
              <a:rPr lang="en-A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Examine</a:t>
            </a:r>
            <a:r>
              <a:rPr lang="en-AU" sz="2000" dirty="0" smtClean="0"/>
              <a:t> the </a:t>
            </a:r>
            <a:r>
              <a:rPr lang="en-AU" sz="2000" b="1" dirty="0" smtClean="0">
                <a:solidFill>
                  <a:schemeClr val="accent2"/>
                </a:solidFill>
              </a:rPr>
              <a:t>Australian industry environment for theme parks</a:t>
            </a:r>
            <a:r>
              <a:rPr lang="en-AU" sz="20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A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including</a:t>
            </a:r>
            <a:r>
              <a:rPr lang="en-AU" sz="2000" dirty="0" smtClean="0"/>
              <a:t> </a:t>
            </a:r>
            <a:r>
              <a:rPr lang="en-AU" sz="2000" b="1" dirty="0" smtClean="0">
                <a:solidFill>
                  <a:srgbClr val="00B050"/>
                </a:solidFill>
              </a:rPr>
              <a:t>industry revenue</a:t>
            </a:r>
            <a:r>
              <a:rPr lang="en-AU" sz="2000" dirty="0" smtClean="0"/>
              <a:t> for the </a:t>
            </a:r>
            <a:r>
              <a:rPr lang="en-AU" sz="2000" b="1" dirty="0" smtClean="0">
                <a:solidFill>
                  <a:srgbClr val="00B050"/>
                </a:solidFill>
              </a:rPr>
              <a:t>past five years </a:t>
            </a:r>
            <a:r>
              <a:rPr lang="en-AU" sz="2000" dirty="0" smtClean="0"/>
              <a:t>and </a:t>
            </a:r>
            <a:r>
              <a:rPr lang="en-AU" sz="2000" b="1" dirty="0" smtClean="0">
                <a:solidFill>
                  <a:srgbClr val="00B050"/>
                </a:solidFill>
              </a:rPr>
              <a:t>forecasts for the next five years</a:t>
            </a:r>
            <a:r>
              <a:rPr lang="en-AU" sz="2000" b="1" dirty="0" smtClean="0"/>
              <a:t>.</a:t>
            </a:r>
          </a:p>
          <a:p>
            <a:r>
              <a:rPr lang="en-AU" sz="2000" dirty="0"/>
              <a:t>   </a:t>
            </a:r>
          </a:p>
        </p:txBody>
      </p:sp>
    </p:spTree>
    <p:extLst>
      <p:ext uri="{BB962C8B-B14F-4D97-AF65-F5344CB8AC3E}">
        <p14:creationId xmlns:p14="http://schemas.microsoft.com/office/powerpoint/2010/main" val="382729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smtClean="0"/>
              <a:t>STAGE 2: Planning/brainstorming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58775" y="1916137"/>
            <a:ext cx="8494713" cy="4321175"/>
          </a:xfrm>
        </p:spPr>
        <p:txBody>
          <a:bodyPr/>
          <a:lstStyle/>
          <a:p>
            <a:r>
              <a:rPr lang="en-AU" altLang="en-US" dirty="0" smtClean="0"/>
              <a:t>Think about the task/question and note down </a:t>
            </a:r>
            <a:r>
              <a:rPr lang="en-AU" altLang="en-US" b="1" dirty="0" smtClean="0"/>
              <a:t>all</a:t>
            </a:r>
            <a:r>
              <a:rPr lang="en-AU" altLang="en-US" dirty="0" smtClean="0"/>
              <a:t> ideas you have.</a:t>
            </a:r>
          </a:p>
          <a:p>
            <a:pPr marL="0" indent="0">
              <a:buNone/>
            </a:pPr>
            <a:r>
              <a:rPr lang="en-AU" altLang="en-US" dirty="0" smtClean="0"/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AU" altLang="en-US" dirty="0" smtClean="0"/>
              <a:t>What do I already know about the topic?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AU" altLang="en-US" dirty="0" smtClean="0"/>
              <a:t>What do I need to find out? </a:t>
            </a:r>
          </a:p>
          <a:p>
            <a:pPr marL="971550" lvl="1" indent="-514350">
              <a:buFont typeface="+mj-lt"/>
              <a:buAutoNum type="arabicPeriod"/>
            </a:pPr>
            <a:endParaRPr lang="en-AU" altLang="en-US" dirty="0"/>
          </a:p>
          <a:p>
            <a:pPr marL="971550" lvl="1" indent="-514350">
              <a:buFont typeface="+mj-lt"/>
              <a:buAutoNum type="arabicPeriod"/>
            </a:pPr>
            <a:endParaRPr lang="en-AU" altLang="en-US" dirty="0" smtClean="0"/>
          </a:p>
        </p:txBody>
      </p:sp>
      <p:sp>
        <p:nvSpPr>
          <p:cNvPr id="2" name="Down Arrow 1"/>
          <p:cNvSpPr/>
          <p:nvPr/>
        </p:nvSpPr>
        <p:spPr bwMode="auto">
          <a:xfrm>
            <a:off x="3923928" y="4653136"/>
            <a:ext cx="792088" cy="79208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95536" y="5445224"/>
            <a:ext cx="8229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AU" altLang="en-US" kern="0" dirty="0" smtClean="0"/>
              <a:t>STAGE 3: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ASU_PowerPoint_template_slides080717</Template>
  <TotalTime>6568</TotalTime>
  <Words>2683</Words>
  <Application>Microsoft Office PowerPoint</Application>
  <PresentationFormat>On-screen Show (4:3)</PresentationFormat>
  <Paragraphs>430</Paragraphs>
  <Slides>47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1_Blank Presentation</vt:lpstr>
      <vt:lpstr>8_Office Theme</vt:lpstr>
      <vt:lpstr>3_Blank Presentation</vt:lpstr>
      <vt:lpstr>11_Office Theme</vt:lpstr>
      <vt:lpstr>Organization Chart</vt:lpstr>
      <vt:lpstr>PowerPoint Presentation</vt:lpstr>
      <vt:lpstr>Session Outline </vt:lpstr>
      <vt:lpstr>The writing process</vt:lpstr>
      <vt:lpstr>Academic &amp; Business writing </vt:lpstr>
      <vt:lpstr>STAGE 1: Analyse the task/genre</vt:lpstr>
      <vt:lpstr>Adapted from: http://learnonline.canberra.edu.au/mod/book/view.php?id=180631&amp;chapterid=332</vt:lpstr>
      <vt:lpstr>Breaking down assignment questions</vt:lpstr>
      <vt:lpstr>Analyse the task</vt:lpstr>
      <vt:lpstr>STAGE 2: Planning/brainstorming</vt:lpstr>
      <vt:lpstr>Research activity</vt:lpstr>
      <vt:lpstr>STAGE 3: Research</vt:lpstr>
      <vt:lpstr>STAGE 3: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Analysing &amp; interpreting</vt:lpstr>
      <vt:lpstr>PowerPoint Presentation</vt:lpstr>
      <vt:lpstr>PowerPoint Presentation</vt:lpstr>
      <vt:lpstr>STAGE 4: Planning [WHAT]</vt:lpstr>
      <vt:lpstr>Making an argument</vt:lpstr>
      <vt:lpstr>Argument structure</vt:lpstr>
      <vt:lpstr>Argument mapping/planning</vt:lpstr>
      <vt:lpstr>Body paragraphs</vt:lpstr>
      <vt:lpstr>Support: how do we incorporate sources?</vt:lpstr>
      <vt:lpstr>Citing sources</vt:lpstr>
      <vt:lpstr>PowerPoint Presentation</vt:lpstr>
      <vt:lpstr>PowerPoint Presentation</vt:lpstr>
      <vt:lpstr>STAGE 5: Writing</vt:lpstr>
      <vt:lpstr>Style: precision</vt:lpstr>
      <vt:lpstr>The writing - words</vt:lpstr>
      <vt:lpstr>The writing - words</vt:lpstr>
      <vt:lpstr>The writing - words</vt:lpstr>
      <vt:lpstr>The writing - sentences</vt:lpstr>
      <vt:lpstr>Actors and Actions</vt:lpstr>
      <vt:lpstr>Passive  Active</vt:lpstr>
      <vt:lpstr>Checklist</vt:lpstr>
      <vt:lpstr>STAGE 5: writing/drafting activity</vt:lpstr>
      <vt:lpstr>PowerPoint Presentation</vt:lpstr>
      <vt:lpstr>STAGE 6: Editing &amp; Proofreading</vt:lpstr>
      <vt:lpstr>Good Writing</vt:lpstr>
      <vt:lpstr>How can Academic Skills help?</vt:lpstr>
      <vt:lpstr>Online resources</vt:lpstr>
      <vt:lpstr>Need more help from the library?</vt:lpstr>
      <vt:lpstr>Further support from the library</vt:lpstr>
      <vt:lpstr>References</vt:lpstr>
    </vt:vector>
  </TitlesOfParts>
  <Company>The University of Melbourne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Essay Writing for arts Breadth Subjects</dc:title>
  <dc:creator>Information Services</dc:creator>
  <cp:lastModifiedBy>Morag Burnie</cp:lastModifiedBy>
  <cp:revision>323</cp:revision>
  <cp:lastPrinted>2017-02-13T23:54:48Z</cp:lastPrinted>
  <dcterms:created xsi:type="dcterms:W3CDTF">2010-03-15T01:58:26Z</dcterms:created>
  <dcterms:modified xsi:type="dcterms:W3CDTF">2017-07-13T22:46:40Z</dcterms:modified>
</cp:coreProperties>
</file>